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9" r:id="rId2"/>
  </p:sldMasterIdLst>
  <p:notesMasterIdLst>
    <p:notesMasterId r:id="rId58"/>
  </p:notesMasterIdLst>
  <p:handoutMasterIdLst>
    <p:handoutMasterId r:id="rId59"/>
  </p:handoutMasterIdLst>
  <p:sldIdLst>
    <p:sldId id="392" r:id="rId3"/>
    <p:sldId id="401" r:id="rId4"/>
    <p:sldId id="461" r:id="rId5"/>
    <p:sldId id="2643" r:id="rId6"/>
    <p:sldId id="2641" r:id="rId7"/>
    <p:sldId id="2642" r:id="rId8"/>
    <p:sldId id="1001" r:id="rId9"/>
    <p:sldId id="715" r:id="rId10"/>
    <p:sldId id="403" r:id="rId11"/>
    <p:sldId id="992" r:id="rId12"/>
    <p:sldId id="2367" r:id="rId13"/>
    <p:sldId id="2369" r:id="rId14"/>
    <p:sldId id="816" r:id="rId15"/>
    <p:sldId id="795" r:id="rId16"/>
    <p:sldId id="824" r:id="rId17"/>
    <p:sldId id="825" r:id="rId18"/>
    <p:sldId id="2644" r:id="rId19"/>
    <p:sldId id="789" r:id="rId20"/>
    <p:sldId id="752" r:id="rId21"/>
    <p:sldId id="2646" r:id="rId22"/>
    <p:sldId id="462" r:id="rId23"/>
    <p:sldId id="2650" r:id="rId24"/>
    <p:sldId id="2651" r:id="rId25"/>
    <p:sldId id="2649" r:id="rId26"/>
    <p:sldId id="2648" r:id="rId27"/>
    <p:sldId id="2658" r:id="rId28"/>
    <p:sldId id="2645" r:id="rId29"/>
    <p:sldId id="2647" r:id="rId30"/>
    <p:sldId id="504" r:id="rId31"/>
    <p:sldId id="507" r:id="rId32"/>
    <p:sldId id="487" r:id="rId33"/>
    <p:sldId id="440" r:id="rId34"/>
    <p:sldId id="2371" r:id="rId35"/>
    <p:sldId id="2657" r:id="rId36"/>
    <p:sldId id="2653" r:id="rId37"/>
    <p:sldId id="2372" r:id="rId38"/>
    <p:sldId id="2652" r:id="rId39"/>
    <p:sldId id="265" r:id="rId40"/>
    <p:sldId id="280" r:id="rId41"/>
    <p:sldId id="314" r:id="rId42"/>
    <p:sldId id="286" r:id="rId43"/>
    <p:sldId id="315" r:id="rId44"/>
    <p:sldId id="2656" r:id="rId45"/>
    <p:sldId id="2654" r:id="rId46"/>
    <p:sldId id="2655" r:id="rId47"/>
    <p:sldId id="2375" r:id="rId48"/>
    <p:sldId id="475" r:id="rId49"/>
    <p:sldId id="524" r:id="rId50"/>
    <p:sldId id="612" r:id="rId51"/>
    <p:sldId id="2659" r:id="rId52"/>
    <p:sldId id="2660" r:id="rId53"/>
    <p:sldId id="2640" r:id="rId54"/>
    <p:sldId id="2639" r:id="rId55"/>
    <p:sldId id="450" r:id="rId56"/>
    <p:sldId id="336" r:id="rId57"/>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Risdall" initials="DR [2]" lastIdx="62" clrIdx="0">
    <p:extLst>
      <p:ext uri="{19B8F6BF-5375-455C-9EA6-DF929625EA0E}">
        <p15:presenceInfo xmlns:p15="http://schemas.microsoft.com/office/powerpoint/2012/main" userId="Don Risd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0" autoAdjust="0"/>
  </p:normalViewPr>
  <p:slideViewPr>
    <p:cSldViewPr>
      <p:cViewPr varScale="1">
        <p:scale>
          <a:sx n="63" d="100"/>
          <a:sy n="63" d="100"/>
        </p:scale>
        <p:origin x="96" y="816"/>
      </p:cViewPr>
      <p:guideLst>
        <p:guide orient="horz" pos="2160"/>
        <p:guide pos="3839"/>
      </p:guideLst>
    </p:cSldViewPr>
  </p:slideViewPr>
  <p:outlineViewPr>
    <p:cViewPr>
      <p:scale>
        <a:sx n="33" d="100"/>
        <a:sy n="33" d="100"/>
      </p:scale>
      <p:origin x="0" y="-163596"/>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varScale="1">
      <p:scale>
        <a:sx n="1" d="1"/>
        <a:sy n="1" d="1"/>
      </p:scale>
      <p:origin x="0" y="-13290"/>
    </p:cViewPr>
  </p:sorterViewPr>
  <p:notesViewPr>
    <p:cSldViewPr>
      <p:cViewPr varScale="1">
        <p:scale>
          <a:sx n="84" d="100"/>
          <a:sy n="84" d="100"/>
        </p:scale>
        <p:origin x="256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4.xml"/><Relationship Id="rId7" Type="http://schemas.openxmlformats.org/officeDocument/2006/relationships/slide" Target="slides/slide2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32.xml"/><Relationship Id="rId5" Type="http://schemas.openxmlformats.org/officeDocument/2006/relationships/slide" Target="slides/slide6.xml"/><Relationship Id="rId10" Type="http://schemas.openxmlformats.org/officeDocument/2006/relationships/slide" Target="slides/slide28.xml"/><Relationship Id="rId4" Type="http://schemas.openxmlformats.org/officeDocument/2006/relationships/slide" Target="slides/slide5.xml"/><Relationship Id="rId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361C814-9399-4174-BDB5-A1420E570278}" type="datetimeFigureOut">
              <a:rPr lang="en-US" smtClean="0"/>
              <a:pPr/>
              <a:t>8/4/2019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DBA1F3-89D2-4DDC-9C53-59720906D319}" type="slidenum">
              <a:rPr lang="en-US" smtClean="0"/>
              <a:pPr/>
              <a:t>‹#›</a:t>
            </a:fld>
            <a:endParaRPr lang="en-US"/>
          </a:p>
        </p:txBody>
      </p:sp>
    </p:spTree>
    <p:extLst>
      <p:ext uri="{BB962C8B-B14F-4D97-AF65-F5344CB8AC3E}">
        <p14:creationId xmlns:p14="http://schemas.microsoft.com/office/powerpoint/2010/main" val="314157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BC0149-0316-42B1-BD52-53A0F43439BB}" type="datetimeFigureOut">
              <a:rPr lang="en-US" smtClean="0"/>
              <a:pPr/>
              <a:t>8/4/2019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9D51CC-2489-46B5-9194-2A396EE6879B}" type="slidenum">
              <a:rPr lang="en-US" smtClean="0"/>
              <a:pPr/>
              <a:t>‹#›</a:t>
            </a:fld>
            <a:endParaRPr lang="en-US"/>
          </a:p>
        </p:txBody>
      </p:sp>
    </p:spTree>
    <p:extLst>
      <p:ext uri="{BB962C8B-B14F-4D97-AF65-F5344CB8AC3E}">
        <p14:creationId xmlns:p14="http://schemas.microsoft.com/office/powerpoint/2010/main" val="119951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sccr.gov/pubs/ada/ch4.htm#_ftn23" TargetMode="External"/><Relationship Id="rId3" Type="http://schemas.openxmlformats.org/officeDocument/2006/relationships/hyperlink" Target="http://www.usccr.gov/pubs/ada/ch4.htm#_ftn18" TargetMode="External"/><Relationship Id="rId7" Type="http://schemas.openxmlformats.org/officeDocument/2006/relationships/hyperlink" Target="https://www.usccr.gov/pubs/ada/ch4.htm#_ftn22" TargetMode="External"/><Relationship Id="rId12" Type="http://schemas.openxmlformats.org/officeDocument/2006/relationships/hyperlink" Target="https://www.usccr.gov/pubs/ada/ch4.htm#_ftn27"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usccr.gov/pubs/ada/ch4.htm#_ftn21" TargetMode="External"/><Relationship Id="rId11" Type="http://schemas.openxmlformats.org/officeDocument/2006/relationships/hyperlink" Target="https://www.usccr.gov/pubs/ada/ch4.htm#_ftn26" TargetMode="External"/><Relationship Id="rId5" Type="http://schemas.openxmlformats.org/officeDocument/2006/relationships/hyperlink" Target="https://www.usccr.gov/pubs/ada/ch4.htm#_ftn20" TargetMode="External"/><Relationship Id="rId10" Type="http://schemas.openxmlformats.org/officeDocument/2006/relationships/hyperlink" Target="https://www.usccr.gov/pubs/ada/ch4.htm#_ftn25" TargetMode="External"/><Relationship Id="rId4" Type="http://schemas.openxmlformats.org/officeDocument/2006/relationships/hyperlink" Target="https://www.usccr.gov/pubs/ada/ch4.htm#_ftn19" TargetMode="External"/><Relationship Id="rId9" Type="http://schemas.openxmlformats.org/officeDocument/2006/relationships/hyperlink" Target="https://www.usccr.gov/pubs/ada/ch4.htm#_ftn2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18052-BFE4-4E2E-ADAB-E0833B4B2B0E}" type="slidenum">
              <a:rPr lang="en-US" smtClean="0"/>
              <a:pPr/>
              <a:t>2</a:t>
            </a:fld>
            <a:endParaRPr lang="en-US"/>
          </a:p>
        </p:txBody>
      </p:sp>
    </p:spTree>
    <p:extLst>
      <p:ext uri="{BB962C8B-B14F-4D97-AF65-F5344CB8AC3E}">
        <p14:creationId xmlns:p14="http://schemas.microsoft.com/office/powerpoint/2010/main" val="424248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57" indent="-285714" eaLnBrk="0" hangingPunct="0">
              <a:spcBef>
                <a:spcPct val="30000"/>
              </a:spcBef>
              <a:defRPr sz="1200">
                <a:solidFill>
                  <a:schemeClr val="tx1"/>
                </a:solidFill>
                <a:latin typeface="Calibri" pitchFamily="34" charset="0"/>
                <a:ea typeface="MS PGothic" pitchFamily="34" charset="-128"/>
              </a:defRPr>
            </a:lvl2pPr>
            <a:lvl3pPr marL="1142857" indent="-228571" eaLnBrk="0" hangingPunct="0">
              <a:spcBef>
                <a:spcPct val="30000"/>
              </a:spcBef>
              <a:defRPr sz="1200">
                <a:solidFill>
                  <a:schemeClr val="tx1"/>
                </a:solidFill>
                <a:latin typeface="Calibri" pitchFamily="34" charset="0"/>
                <a:ea typeface="MS PGothic" pitchFamily="34" charset="-128"/>
              </a:defRPr>
            </a:lvl3pPr>
            <a:lvl4pPr marL="1599999" indent="-228571" eaLnBrk="0" hangingPunct="0">
              <a:spcBef>
                <a:spcPct val="30000"/>
              </a:spcBef>
              <a:defRPr sz="1200">
                <a:solidFill>
                  <a:schemeClr val="tx1"/>
                </a:solidFill>
                <a:latin typeface="Calibri" pitchFamily="34" charset="0"/>
                <a:ea typeface="MS PGothic" pitchFamily="34" charset="-128"/>
              </a:defRPr>
            </a:lvl4pPr>
            <a:lvl5pPr marL="2057142" indent="-228571" eaLnBrk="0" hangingPunct="0">
              <a:spcBef>
                <a:spcPct val="30000"/>
              </a:spcBef>
              <a:defRPr sz="1200">
                <a:solidFill>
                  <a:schemeClr val="tx1"/>
                </a:solidFill>
                <a:latin typeface="Calibri" pitchFamily="34" charset="0"/>
                <a:ea typeface="MS PGothic" pitchFamily="34" charset="-128"/>
              </a:defRPr>
            </a:lvl5pPr>
            <a:lvl6pPr marL="2514285"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27"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570"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12"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4C0C4AF-F5C3-4B4A-9208-C363A34E1F48}" type="slidenum">
              <a:rPr lang="en-US" altLang="en-US">
                <a:solidFill>
                  <a:prstClr val="black"/>
                </a:solidFill>
                <a:cs typeface="Arial" pitchFamily="34" charset="0"/>
              </a:rPr>
              <a:pPr eaLnBrk="1" hangingPunct="1">
                <a:spcBef>
                  <a:spcPct val="0"/>
                </a:spcBef>
              </a:pPr>
              <a:t>11</a:t>
            </a:fld>
            <a:endParaRPr lang="en-US" altLang="en-US" dirty="0">
              <a:solidFill>
                <a:prstClr val="black"/>
              </a:solidFill>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57" indent="-285714" eaLnBrk="0" hangingPunct="0">
              <a:spcBef>
                <a:spcPct val="30000"/>
              </a:spcBef>
              <a:defRPr sz="1200">
                <a:solidFill>
                  <a:schemeClr val="tx1"/>
                </a:solidFill>
                <a:latin typeface="Calibri" pitchFamily="34" charset="0"/>
                <a:ea typeface="MS PGothic" pitchFamily="34" charset="-128"/>
              </a:defRPr>
            </a:lvl2pPr>
            <a:lvl3pPr marL="1142857" indent="-228571" eaLnBrk="0" hangingPunct="0">
              <a:spcBef>
                <a:spcPct val="30000"/>
              </a:spcBef>
              <a:defRPr sz="1200">
                <a:solidFill>
                  <a:schemeClr val="tx1"/>
                </a:solidFill>
                <a:latin typeface="Calibri" pitchFamily="34" charset="0"/>
                <a:ea typeface="MS PGothic" pitchFamily="34" charset="-128"/>
              </a:defRPr>
            </a:lvl3pPr>
            <a:lvl4pPr marL="1599999" indent="-228571" eaLnBrk="0" hangingPunct="0">
              <a:spcBef>
                <a:spcPct val="30000"/>
              </a:spcBef>
              <a:defRPr sz="1200">
                <a:solidFill>
                  <a:schemeClr val="tx1"/>
                </a:solidFill>
                <a:latin typeface="Calibri" pitchFamily="34" charset="0"/>
                <a:ea typeface="MS PGothic" pitchFamily="34" charset="-128"/>
              </a:defRPr>
            </a:lvl4pPr>
            <a:lvl5pPr marL="2057142" indent="-228571" eaLnBrk="0" hangingPunct="0">
              <a:spcBef>
                <a:spcPct val="30000"/>
              </a:spcBef>
              <a:defRPr sz="1200">
                <a:solidFill>
                  <a:schemeClr val="tx1"/>
                </a:solidFill>
                <a:latin typeface="Calibri" pitchFamily="34" charset="0"/>
                <a:ea typeface="MS PGothic" pitchFamily="34" charset="-128"/>
              </a:defRPr>
            </a:lvl5pPr>
            <a:lvl6pPr marL="2514285"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27"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570"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12"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A2E935E-0F1B-46F5-8445-7EB1B5A83628}" type="slidenum">
              <a:rPr lang="en-US" altLang="en-US">
                <a:solidFill>
                  <a:prstClr val="black"/>
                </a:solidFill>
                <a:cs typeface="Arial" pitchFamily="34" charset="0"/>
              </a:rPr>
              <a:pPr eaLnBrk="1" hangingPunct="1">
                <a:spcBef>
                  <a:spcPct val="0"/>
                </a:spcBef>
              </a:pPr>
              <a:t>12</a:t>
            </a:fld>
            <a:endParaRPr lang="en-US" altLang="en-US" dirty="0">
              <a:solidFill>
                <a:prstClr val="black"/>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Note the ADA looks</a:t>
            </a:r>
            <a:r>
              <a:rPr lang="en-US" sz="2800" baseline="0" dirty="0"/>
              <a:t> to the Controlled Substances Act.</a:t>
            </a:r>
            <a:endParaRPr lang="en-US" sz="2800" dirty="0"/>
          </a:p>
          <a:p>
            <a:pPr marL="0" indent="0">
              <a:buFont typeface="Arial" panose="020B0604020202020204" pitchFamily="34" charset="0"/>
              <a:buNone/>
            </a:pPr>
            <a:endParaRPr lang="en-US" sz="2800"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13</a:t>
            </a:fld>
            <a:endParaRPr lang="en-US" dirty="0"/>
          </a:p>
        </p:txBody>
      </p:sp>
    </p:spTree>
    <p:extLst>
      <p:ext uri="{BB962C8B-B14F-4D97-AF65-F5344CB8AC3E}">
        <p14:creationId xmlns:p14="http://schemas.microsoft.com/office/powerpoint/2010/main" val="34142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31863">
              <a:defRPr>
                <a:solidFill>
                  <a:schemeClr val="tx1"/>
                </a:solidFill>
                <a:latin typeface="Arial" charset="0"/>
                <a:ea typeface="ＭＳ Ｐゴシック" pitchFamily="-110" charset="-128"/>
              </a:defRPr>
            </a:lvl1pPr>
            <a:lvl2pPr marL="37931725" indent="-37474525" defTabSz="931863">
              <a:defRPr>
                <a:solidFill>
                  <a:schemeClr val="tx1"/>
                </a:solidFill>
                <a:latin typeface="Arial" charset="0"/>
                <a:ea typeface="ＭＳ Ｐゴシック" pitchFamily="-110" charset="-128"/>
              </a:defRPr>
            </a:lvl2pPr>
            <a:lvl3pPr marL="1143000" indent="-228600" defTabSz="931863">
              <a:defRPr>
                <a:solidFill>
                  <a:schemeClr val="tx1"/>
                </a:solidFill>
                <a:latin typeface="Arial" charset="0"/>
                <a:ea typeface="ＭＳ Ｐゴシック" pitchFamily="-110" charset="-128"/>
              </a:defRPr>
            </a:lvl3pPr>
            <a:lvl4pPr marL="1600200" indent="-228600" defTabSz="931863">
              <a:defRPr>
                <a:solidFill>
                  <a:schemeClr val="tx1"/>
                </a:solidFill>
                <a:latin typeface="Arial" charset="0"/>
                <a:ea typeface="ＭＳ Ｐゴシック" pitchFamily="-110" charset="-128"/>
              </a:defRPr>
            </a:lvl4pPr>
            <a:lvl5pPr marL="2057400" indent="-228600" defTabSz="931863">
              <a:defRPr>
                <a:solidFill>
                  <a:schemeClr val="tx1"/>
                </a:solidFill>
                <a:latin typeface="Arial" charset="0"/>
                <a:ea typeface="ＭＳ Ｐゴシック" pitchFamily="-11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110" charset="-128"/>
              </a:defRPr>
            </a:lvl9pPr>
          </a:lstStyle>
          <a:p>
            <a:pPr algn="r" eaLnBrk="1" hangingPunct="1"/>
            <a:fld id="{C897583A-7CB4-404E-99C7-63399506B3C5}" type="slidenum">
              <a:rPr lang="en-US" altLang="en-US" sz="1200"/>
              <a:pPr algn="r" eaLnBrk="1" hangingPunct="1"/>
              <a:t>14</a:t>
            </a:fld>
            <a:endParaRPr lang="en-US" altLang="en-US" sz="1200" dirty="0"/>
          </a:p>
        </p:txBody>
      </p:sp>
      <p:sp>
        <p:nvSpPr>
          <p:cNvPr id="169987" name="Rectangle 2"/>
          <p:cNvSpPr>
            <a:spLocks noGrp="1" noRot="1" noChangeAspect="1" noChangeArrowheads="1" noTextEdit="1"/>
          </p:cNvSpPr>
          <p:nvPr>
            <p:ph type="sldImg"/>
          </p:nvPr>
        </p:nvSpPr>
        <p:spPr>
          <a:xfrm>
            <a:off x="407988" y="696913"/>
            <a:ext cx="6194425" cy="3486150"/>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a:latin typeface="Arial" charset="0"/>
              </a:rPr>
              <a:t>Make distinction between:</a:t>
            </a:r>
          </a:p>
          <a:p>
            <a:pPr marL="171450" indent="-171450" eaLnBrk="1" hangingPunct="1">
              <a:buFont typeface="Arial" panose="020B0604020202020204" pitchFamily="34" charset="0"/>
              <a:buChar char="•"/>
            </a:pPr>
            <a:r>
              <a:rPr lang="en-US" altLang="en-US" baseline="0" dirty="0">
                <a:latin typeface="Arial" charset="0"/>
              </a:rPr>
              <a:t>Current illegal use of drugs (ADA language) and</a:t>
            </a:r>
          </a:p>
          <a:p>
            <a:pPr marL="171450" indent="-171450" eaLnBrk="1" hangingPunct="1">
              <a:buFont typeface="Arial" panose="020B0604020202020204" pitchFamily="34" charset="0"/>
              <a:buChar char="•"/>
            </a:pPr>
            <a:r>
              <a:rPr lang="en-US" altLang="en-US" baseline="0" dirty="0">
                <a:latin typeface="Arial" charset="0"/>
              </a:rPr>
              <a:t>Current use of illegal drugs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sz="1800" dirty="0"/>
              <a:t>If an individual tests positive on a drug test, he or she will be considered a current drug user, so long as the test is accurate.</a:t>
            </a:r>
          </a:p>
          <a:p>
            <a:pPr marL="169530" indent="-169530">
              <a:buFont typeface="Arial" panose="020B0604020202020204" pitchFamily="34" charset="0"/>
              <a:buChar char="•"/>
            </a:pPr>
            <a:r>
              <a:rPr lang="en-US" sz="1800" dirty="0"/>
              <a:t>“Current” is not limited to the day of use, or recent weeks or days, but is determined on a case-by-case basis.</a:t>
            </a:r>
            <a:r>
              <a:rPr lang="en-US" sz="1800" u="sng" dirty="0">
                <a:hlinkClick r:id="rId3"/>
              </a:rPr>
              <a:t>[18]</a:t>
            </a:r>
            <a:endParaRPr lang="en-US" sz="1800" u="sng" dirty="0"/>
          </a:p>
          <a:p>
            <a:pPr marL="169530" indent="-169530">
              <a:buFont typeface="Arial" panose="020B0604020202020204" pitchFamily="34" charset="0"/>
              <a:buChar char="•"/>
            </a:pPr>
            <a:r>
              <a:rPr lang="en-US" sz="1800" u="sng" dirty="0"/>
              <a:t>At least one court case says last use as of 3 months ago is found as current.</a:t>
            </a:r>
          </a:p>
          <a:p>
            <a:pPr marL="169530" indent="-169530">
              <a:buFont typeface="Arial" panose="020B0604020202020204" pitchFamily="34" charset="0"/>
              <a:buChar char="•"/>
            </a:pPr>
            <a:endParaRPr lang="en-US" sz="1800" u="sng" dirty="0"/>
          </a:p>
          <a:p>
            <a:r>
              <a:rPr lang="en-US" sz="1200" b="0" i="0" kern="1200" dirty="0">
                <a:solidFill>
                  <a:schemeClr val="tx1"/>
                </a:solidFill>
                <a:effectLst/>
                <a:latin typeface="+mn-lt"/>
                <a:ea typeface="+mn-ea"/>
                <a:cs typeface="+mn-cs"/>
              </a:rPr>
              <a:t>The Circuit Courts of Appeals have held that a person can still be considered a current user even if he or she has not used drugs for a number of weeks or even months. For example, in </a:t>
            </a:r>
            <a:r>
              <a:rPr lang="en-US" sz="1200" b="0" i="1" kern="1200" dirty="0">
                <a:solidFill>
                  <a:schemeClr val="tx1"/>
                </a:solidFill>
                <a:effectLst/>
                <a:latin typeface="+mn-lt"/>
                <a:ea typeface="+mn-ea"/>
                <a:cs typeface="+mn-cs"/>
              </a:rPr>
              <a:t>Zenor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El Paso Healthcare Systems, Ltd</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4"/>
              </a:rPr>
              <a:t>[19]</a:t>
            </a:r>
            <a:r>
              <a:rPr lang="en-US" sz="1200" b="0" i="0" kern="1200" dirty="0">
                <a:solidFill>
                  <a:schemeClr val="tx1"/>
                </a:solidFill>
                <a:effectLst/>
                <a:latin typeface="+mn-lt"/>
                <a:ea typeface="+mn-ea"/>
                <a:cs typeface="+mn-cs"/>
              </a:rPr>
              <a:t> the court held that the employee, a pharmacist, was a “current” user because he had used cocaine five weeks prior to his notification that he was going to be discharged. In </a:t>
            </a:r>
            <a:r>
              <a:rPr lang="en-US" sz="1200" b="0" i="1" kern="1200" dirty="0">
                <a:solidFill>
                  <a:schemeClr val="tx1"/>
                </a:solidFill>
                <a:effectLst/>
                <a:latin typeface="+mn-lt"/>
                <a:ea typeface="+mn-ea"/>
                <a:cs typeface="+mn-cs"/>
              </a:rPr>
              <a:t>Salley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Circuit City Stores, Inc</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5"/>
              </a:rPr>
              <a:t>[20]</a:t>
            </a:r>
            <a:r>
              <a:rPr lang="en-US" sz="1200" b="0" i="0" kern="1200" dirty="0">
                <a:solidFill>
                  <a:schemeClr val="tx1"/>
                </a:solidFill>
                <a:effectLst/>
                <a:latin typeface="+mn-lt"/>
                <a:ea typeface="+mn-ea"/>
                <a:cs typeface="+mn-cs"/>
              </a:rPr>
              <a:t> the court noted that it knew of “no case in which a three-week period of abstinence has been considered long enough to take an employee out of the status of ‘current’ user.”</a:t>
            </a:r>
            <a:r>
              <a:rPr lang="en-US" sz="1200" b="0" i="0" u="sng" kern="1200" dirty="0">
                <a:solidFill>
                  <a:schemeClr val="tx1"/>
                </a:solidFill>
                <a:effectLst/>
                <a:latin typeface="+mn-lt"/>
                <a:ea typeface="+mn-ea"/>
                <a:cs typeface="+mn-cs"/>
                <a:hlinkClick r:id="rId6"/>
              </a:rPr>
              <a:t>[21]</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t>
            </a:r>
            <a:r>
              <a:rPr lang="en-US" sz="1200" b="0" i="1" kern="1200" dirty="0">
                <a:solidFill>
                  <a:schemeClr val="tx1"/>
                </a:solidFill>
                <a:effectLst/>
                <a:latin typeface="+mn-lt"/>
                <a:ea typeface="+mn-ea"/>
                <a:cs typeface="+mn-cs"/>
              </a:rPr>
              <a:t>Shafer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Preston Memorial Hospital Corp</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7"/>
              </a:rPr>
              <a:t>[22]</a:t>
            </a:r>
            <a:r>
              <a:rPr lang="en-US" sz="1200" b="0" i="0" kern="1200" dirty="0">
                <a:solidFill>
                  <a:schemeClr val="tx1"/>
                </a:solidFill>
                <a:effectLst/>
                <a:latin typeface="+mn-lt"/>
                <a:ea typeface="+mn-ea"/>
                <a:cs typeface="+mn-cs"/>
              </a:rPr>
              <a:t> the court considered the ADA claim of a nurse who was stealing medication to which she had become addicted.</a:t>
            </a:r>
            <a:r>
              <a:rPr lang="en-US" sz="1200" b="0" i="0" u="sng" kern="1200" dirty="0">
                <a:solidFill>
                  <a:schemeClr val="tx1"/>
                </a:solidFill>
                <a:effectLst/>
                <a:latin typeface="+mn-lt"/>
                <a:ea typeface="+mn-ea"/>
                <a:cs typeface="+mn-cs"/>
                <a:hlinkClick r:id="rId8"/>
              </a:rPr>
              <a:t>[23]</a:t>
            </a:r>
            <a:r>
              <a:rPr lang="en-US" sz="1200" b="0" i="0" kern="1200" dirty="0">
                <a:solidFill>
                  <a:schemeClr val="tx1"/>
                </a:solidFill>
                <a:effectLst/>
                <a:latin typeface="+mn-lt"/>
                <a:ea typeface="+mn-ea"/>
                <a:cs typeface="+mn-cs"/>
              </a:rPr>
              <a:t> While the hospital investigated the matter, the nurse was put in drug rehabilitation.</a:t>
            </a:r>
            <a:r>
              <a:rPr lang="en-US" sz="1200" b="0" i="0" u="sng" kern="1200" dirty="0">
                <a:solidFill>
                  <a:schemeClr val="tx1"/>
                </a:solidFill>
                <a:effectLst/>
                <a:latin typeface="+mn-lt"/>
                <a:ea typeface="+mn-ea"/>
                <a:cs typeface="+mn-cs"/>
                <a:hlinkClick r:id="rId9"/>
              </a:rPr>
              <a:t>[24]</a:t>
            </a:r>
            <a:r>
              <a:rPr lang="en-US" sz="1200" b="0" i="0" kern="1200" dirty="0">
                <a:solidFill>
                  <a:schemeClr val="tx1"/>
                </a:solidFill>
                <a:effectLst/>
                <a:latin typeface="+mn-lt"/>
                <a:ea typeface="+mn-ea"/>
                <a:cs typeface="+mn-cs"/>
              </a:rPr>
              <a:t> The day after she finished her inpatient drug rehabilitation, she was notified that she had been terminated for “gross misconduct involving the diversion of controlled substances.”</a:t>
            </a:r>
            <a:r>
              <a:rPr lang="en-US" sz="1200" b="0" i="0" u="sng" kern="1200" dirty="0">
                <a:solidFill>
                  <a:schemeClr val="tx1"/>
                </a:solidFill>
                <a:effectLst/>
                <a:latin typeface="+mn-lt"/>
                <a:ea typeface="+mn-ea"/>
                <a:cs typeface="+mn-cs"/>
                <a:hlinkClick r:id="rId10"/>
              </a:rPr>
              <a:t>[25]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concluding that the plaintiff was still a “current” illegal drug user, the court noted that “the ordinary or natural meaning of the phrase ‘currently using drugs’ does not require that a drug user have a heroin syringe in his arm or a marijuana bong to his mouth at the exact moment contemplated.”</a:t>
            </a:r>
            <a:r>
              <a:rPr lang="en-US" sz="1200" b="0" i="0" u="sng" kern="1200" dirty="0">
                <a:solidFill>
                  <a:schemeClr val="tx1"/>
                </a:solidFill>
                <a:effectLst/>
                <a:latin typeface="+mn-lt"/>
                <a:ea typeface="+mn-ea"/>
                <a:cs typeface="+mn-cs"/>
                <a:hlinkClick r:id="rId11"/>
              </a:rPr>
              <a:t>[26]</a:t>
            </a:r>
            <a:r>
              <a:rPr lang="en-US" sz="1200" b="0" i="0" kern="1200" dirty="0">
                <a:solidFill>
                  <a:schemeClr val="tx1"/>
                </a:solidFill>
                <a:effectLst/>
                <a:latin typeface="+mn-lt"/>
                <a:ea typeface="+mn-ea"/>
                <a:cs typeface="+mn-cs"/>
              </a:rPr>
              <a:t> Rather, according to the court, someone is a “current” user if he or she illegally used drugs “in a periodic fashion during the weeks and months prior to discharge.”</a:t>
            </a:r>
            <a:r>
              <a:rPr lang="en-US" sz="1200" b="0" i="0" u="sng" kern="1200" dirty="0">
                <a:solidFill>
                  <a:schemeClr val="tx1"/>
                </a:solidFill>
                <a:effectLst/>
                <a:latin typeface="+mn-lt"/>
                <a:ea typeface="+mn-ea"/>
                <a:cs typeface="+mn-cs"/>
                <a:hlinkClick r:id="rId12"/>
              </a:rPr>
              <a:t>[27]</a:t>
            </a:r>
            <a:endParaRPr lang="en-US" sz="1200" b="0" i="0" kern="1200" dirty="0">
              <a:solidFill>
                <a:schemeClr val="tx1"/>
              </a:solidFill>
              <a:effectLst/>
              <a:latin typeface="+mn-lt"/>
              <a:ea typeface="+mn-ea"/>
              <a:cs typeface="+mn-cs"/>
            </a:endParaRPr>
          </a:p>
          <a:p>
            <a:pPr marL="169530" indent="-169530">
              <a:buFont typeface="Arial" panose="020B0604020202020204" pitchFamily="34" charset="0"/>
              <a:buChar char="•"/>
            </a:pPr>
            <a:endParaRPr lang="en-US" sz="1800" dirty="0"/>
          </a:p>
          <a:p>
            <a:pPr marL="169530" indent="-169530">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15</a:t>
            </a:fld>
            <a:endParaRPr lang="en-US" dirty="0"/>
          </a:p>
        </p:txBody>
      </p:sp>
    </p:spTree>
    <p:extLst>
      <p:ext uri="{BB962C8B-B14F-4D97-AF65-F5344CB8AC3E}">
        <p14:creationId xmlns:p14="http://schemas.microsoft.com/office/powerpoint/2010/main" val="374923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16</a:t>
            </a:fld>
            <a:endParaRPr lang="en-US" dirty="0"/>
          </a:p>
        </p:txBody>
      </p:sp>
    </p:spTree>
    <p:extLst>
      <p:ext uri="{BB962C8B-B14F-4D97-AF65-F5344CB8AC3E}">
        <p14:creationId xmlns:p14="http://schemas.microsoft.com/office/powerpoint/2010/main" val="1131855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17</a:t>
            </a:fld>
            <a:endParaRPr lang="en-US" dirty="0"/>
          </a:p>
        </p:txBody>
      </p:sp>
    </p:spTree>
    <p:extLst>
      <p:ext uri="{BB962C8B-B14F-4D97-AF65-F5344CB8AC3E}">
        <p14:creationId xmlns:p14="http://schemas.microsoft.com/office/powerpoint/2010/main" val="257900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ltLang="en-US" sz="2400" b="1" dirty="0"/>
              <a:t>Now we will look a bit deeper:</a:t>
            </a:r>
          </a:p>
          <a:p>
            <a:r>
              <a:rPr lang="en-US" altLang="en-US" sz="2400" b="0" dirty="0"/>
              <a:t>Legal drug use vs illegal use of drugs. </a:t>
            </a:r>
          </a:p>
          <a:p>
            <a:r>
              <a:rPr lang="en-US" altLang="en-US" sz="2400" b="0" dirty="0"/>
              <a:t>How the ADA treats Alcohol Use Disorder versus Substance Use Disorder.</a:t>
            </a:r>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18</a:t>
            </a:fld>
            <a:endParaRPr lang="en-US" dirty="0"/>
          </a:p>
        </p:txBody>
      </p:sp>
    </p:spTree>
    <p:extLst>
      <p:ext uri="{BB962C8B-B14F-4D97-AF65-F5344CB8AC3E}">
        <p14:creationId xmlns:p14="http://schemas.microsoft.com/office/powerpoint/2010/main" val="1839913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a:defRPr>
                <a:solidFill>
                  <a:schemeClr val="tx1"/>
                </a:solidFill>
                <a:latin typeface="Arial" charset="0"/>
                <a:ea typeface="ＭＳ Ｐゴシック" pitchFamily="-110" charset="-128"/>
              </a:defRPr>
            </a:lvl1pPr>
            <a:lvl2pPr marL="37926967" indent="-37469825" defTabSz="931746">
              <a:defRPr>
                <a:solidFill>
                  <a:schemeClr val="tx1"/>
                </a:solidFill>
                <a:latin typeface="Arial" charset="0"/>
                <a:ea typeface="ＭＳ Ｐゴシック" pitchFamily="-110" charset="-128"/>
              </a:defRPr>
            </a:lvl2pPr>
            <a:lvl3pPr marL="1142857" indent="-228571" defTabSz="931746">
              <a:defRPr>
                <a:solidFill>
                  <a:schemeClr val="tx1"/>
                </a:solidFill>
                <a:latin typeface="Arial" charset="0"/>
                <a:ea typeface="ＭＳ Ｐゴシック" pitchFamily="-110" charset="-128"/>
              </a:defRPr>
            </a:lvl3pPr>
            <a:lvl4pPr marL="1599999" indent="-228571" defTabSz="931746">
              <a:defRPr>
                <a:solidFill>
                  <a:schemeClr val="tx1"/>
                </a:solidFill>
                <a:latin typeface="Arial" charset="0"/>
                <a:ea typeface="ＭＳ Ｐゴシック" pitchFamily="-110" charset="-128"/>
              </a:defRPr>
            </a:lvl4pPr>
            <a:lvl5pPr marL="2057142" indent="-228571" defTabSz="931746">
              <a:defRPr>
                <a:solidFill>
                  <a:schemeClr val="tx1"/>
                </a:solidFill>
                <a:latin typeface="Arial" charset="0"/>
                <a:ea typeface="ＭＳ Ｐゴシック" pitchFamily="-110" charset="-128"/>
              </a:defRPr>
            </a:lvl5pPr>
            <a:lvl6pPr marL="2514285" indent="-228571" defTabSz="931746" eaLnBrk="0" fontAlgn="base" hangingPunct="0">
              <a:spcBef>
                <a:spcPct val="0"/>
              </a:spcBef>
              <a:spcAft>
                <a:spcPct val="0"/>
              </a:spcAft>
              <a:defRPr>
                <a:solidFill>
                  <a:schemeClr val="tx1"/>
                </a:solidFill>
                <a:latin typeface="Arial" charset="0"/>
                <a:ea typeface="ＭＳ Ｐゴシック" pitchFamily="-110" charset="-128"/>
              </a:defRPr>
            </a:lvl6pPr>
            <a:lvl7pPr marL="2971427" indent="-228571" defTabSz="931746" eaLnBrk="0" fontAlgn="base" hangingPunct="0">
              <a:spcBef>
                <a:spcPct val="0"/>
              </a:spcBef>
              <a:spcAft>
                <a:spcPct val="0"/>
              </a:spcAft>
              <a:defRPr>
                <a:solidFill>
                  <a:schemeClr val="tx1"/>
                </a:solidFill>
                <a:latin typeface="Arial" charset="0"/>
                <a:ea typeface="ＭＳ Ｐゴシック" pitchFamily="-110" charset="-128"/>
              </a:defRPr>
            </a:lvl7pPr>
            <a:lvl8pPr marL="3428570" indent="-228571" defTabSz="931746" eaLnBrk="0" fontAlgn="base" hangingPunct="0">
              <a:spcBef>
                <a:spcPct val="0"/>
              </a:spcBef>
              <a:spcAft>
                <a:spcPct val="0"/>
              </a:spcAft>
              <a:defRPr>
                <a:solidFill>
                  <a:schemeClr val="tx1"/>
                </a:solidFill>
                <a:latin typeface="Arial" charset="0"/>
                <a:ea typeface="ＭＳ Ｐゴシック" pitchFamily="-110" charset="-128"/>
              </a:defRPr>
            </a:lvl8pPr>
            <a:lvl9pPr marL="3885712" indent="-228571" defTabSz="931746" eaLnBrk="0" fontAlgn="base" hangingPunct="0">
              <a:spcBef>
                <a:spcPct val="0"/>
              </a:spcBef>
              <a:spcAft>
                <a:spcPct val="0"/>
              </a:spcAft>
              <a:defRPr>
                <a:solidFill>
                  <a:schemeClr val="tx1"/>
                </a:solidFill>
                <a:latin typeface="Arial" charset="0"/>
                <a:ea typeface="ＭＳ Ｐゴシック" pitchFamily="-110" charset="-128"/>
              </a:defRPr>
            </a:lvl9pPr>
          </a:lstStyle>
          <a:p>
            <a:fld id="{46B6AB33-A6BA-4250-BDCA-92840DCF09DC}" type="slidenum">
              <a:rPr lang="en-US" altLang="en-US"/>
              <a:pPr/>
              <a:t>19</a:t>
            </a:fld>
            <a:endParaRPr lang="en-US" altLang="en-US" dirty="0"/>
          </a:p>
        </p:txBody>
      </p:sp>
      <p:sp>
        <p:nvSpPr>
          <p:cNvPr id="176131" name="Rectangle 2"/>
          <p:cNvSpPr>
            <a:spLocks noGrp="1" noRot="1" noChangeAspect="1" noChangeArrowheads="1" noTextEdit="1"/>
          </p:cNvSpPr>
          <p:nvPr>
            <p:ph type="sldImg"/>
          </p:nvPr>
        </p:nvSpPr>
        <p:spPr>
          <a:xfrm>
            <a:off x="407988" y="696913"/>
            <a:ext cx="6194425" cy="3486150"/>
          </a:xfrm>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dirty="0"/>
              <a:t>Definition of Disability is:</a:t>
            </a:r>
          </a:p>
          <a:p>
            <a:pPr eaLnBrk="1" hangingPunct="1"/>
            <a:endParaRPr lang="en-US" altLang="en-US" sz="2000" dirty="0"/>
          </a:p>
          <a:p>
            <a:pPr marL="342857" lvl="1" indent="-342857">
              <a:buFont typeface="+mj-lt"/>
              <a:buAutoNum type="arabicPeriod"/>
              <a:defRPr/>
            </a:pPr>
            <a:r>
              <a:rPr lang="en-US" sz="2000" b="1" dirty="0"/>
              <a:t>A p</a:t>
            </a:r>
            <a:r>
              <a:rPr lang="en-US" altLang="en-US" sz="2000" b="1" dirty="0">
                <a:ea typeface="MS PGothic" pitchFamily="34" charset="-128"/>
              </a:rPr>
              <a:t>hysical or mental impairment </a:t>
            </a:r>
            <a:r>
              <a:rPr lang="en-US" altLang="en-US" sz="2000" dirty="0">
                <a:ea typeface="MS PGothic" pitchFamily="34" charset="-128"/>
              </a:rPr>
              <a:t>that substantially limits one or more </a:t>
            </a:r>
            <a:r>
              <a:rPr lang="en-US" altLang="en-US" sz="2000" b="1" dirty="0">
                <a:ea typeface="MS PGothic" pitchFamily="34" charset="-128"/>
              </a:rPr>
              <a:t>major life activities </a:t>
            </a:r>
            <a:r>
              <a:rPr lang="en-US" altLang="en-US" sz="2000" dirty="0">
                <a:ea typeface="MS PGothic" pitchFamily="34" charset="-128"/>
              </a:rPr>
              <a:t>(current)</a:t>
            </a:r>
            <a:endParaRPr lang="en-US" altLang="en-US" sz="2000" b="1" dirty="0">
              <a:ea typeface="MS PGothic" pitchFamily="34" charset="-128"/>
            </a:endParaRPr>
          </a:p>
          <a:p>
            <a:pPr marL="342857" indent="-342857">
              <a:buFont typeface="+mj-lt"/>
              <a:buAutoNum type="arabicPeriod" startAt="2"/>
            </a:pPr>
            <a:r>
              <a:rPr lang="en-US" altLang="en-US" sz="2000" dirty="0">
                <a:ea typeface="MS PGothic" pitchFamily="34" charset="-128"/>
              </a:rPr>
              <a:t>A</a:t>
            </a:r>
            <a:r>
              <a:rPr lang="en-US" altLang="en-US" sz="2000" b="1" dirty="0">
                <a:ea typeface="MS PGothic" pitchFamily="34" charset="-128"/>
              </a:rPr>
              <a:t> record </a:t>
            </a:r>
            <a:r>
              <a:rPr lang="en-US" altLang="en-US" sz="2000" dirty="0">
                <a:ea typeface="MS PGothic" pitchFamily="34" charset="-128"/>
              </a:rPr>
              <a:t>of such impairment; (past) or</a:t>
            </a:r>
          </a:p>
          <a:p>
            <a:pPr marL="342857" indent="-342857">
              <a:buFont typeface="+mj-lt"/>
              <a:buAutoNum type="arabicPeriod" startAt="2"/>
            </a:pPr>
            <a:r>
              <a:rPr lang="en-US" altLang="en-US" sz="2000" b="1" dirty="0">
                <a:ea typeface="MS PGothic" pitchFamily="34" charset="-128"/>
              </a:rPr>
              <a:t> </a:t>
            </a:r>
            <a:r>
              <a:rPr lang="en-US" altLang="en-US" sz="2000" dirty="0">
                <a:ea typeface="MS PGothic" pitchFamily="34" charset="-128"/>
              </a:rPr>
              <a:t>Being </a:t>
            </a:r>
            <a:r>
              <a:rPr lang="en-US" altLang="en-US" sz="2000" b="1" dirty="0">
                <a:ea typeface="MS PGothic" pitchFamily="34" charset="-128"/>
              </a:rPr>
              <a:t>regarded as</a:t>
            </a:r>
            <a:r>
              <a:rPr lang="en-US" altLang="en-US" sz="2000" dirty="0">
                <a:ea typeface="MS PGothic" pitchFamily="34" charset="-128"/>
              </a:rPr>
              <a:t> having such an impairment </a:t>
            </a:r>
          </a:p>
          <a:p>
            <a:pPr eaLnBrk="1" hangingPunct="1"/>
            <a:r>
              <a:rPr lang="en-US" altLang="en-US" sz="2000" b="1" dirty="0"/>
              <a:t>Casual use is not protected under the ADA</a:t>
            </a:r>
          </a:p>
          <a:p>
            <a:pPr marL="171428" indent="-171428">
              <a:buFont typeface="Arial" panose="020B0604020202020204" pitchFamily="34" charset="0"/>
              <a:buChar char="•"/>
            </a:pPr>
            <a:r>
              <a:rPr lang="en-US" sz="2000" dirty="0"/>
              <a:t> Nearly 30 percent of the U.S. population has experienced Alcohol Use Disorder at some point in their lives. </a:t>
            </a:r>
            <a:endParaRPr lang="en-US" altLang="en-US" sz="2000" b="1" dirty="0">
              <a:latin typeface="Arial" charset="0"/>
            </a:endParaRPr>
          </a:p>
          <a:p>
            <a:pPr marL="171428" indent="-171428">
              <a:buFont typeface="Arial" panose="020B0604020202020204" pitchFamily="34" charset="0"/>
              <a:buChar char="•"/>
            </a:pPr>
            <a:endParaRPr lang="en-US" sz="2000" dirty="0"/>
          </a:p>
          <a:p>
            <a:pPr eaLnBrk="1" hangingPunct="1"/>
            <a:endParaRPr lang="en-US" altLang="en-US" sz="2000"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Accessible medical equipment such as height-adjustable examination tables ensure that individuals with mobility disabilities can get on the table and be examined.  This gives an equal opportunity to receive health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If the health care provider can demonstrate that modifying the policy or practice would </a:t>
            </a:r>
            <a:r>
              <a:rPr kumimoji="0" lang="en-US" sz="1200" b="0" i="0" u="sng" strike="noStrike" kern="1200" cap="none" spc="0" normalizeH="0" baseline="0" noProof="0" dirty="0">
                <a:ln>
                  <a:noFill/>
                </a:ln>
                <a:solidFill>
                  <a:srgbClr val="465562"/>
                </a:solidFill>
                <a:effectLst/>
                <a:uLnTx/>
                <a:uFillTx/>
                <a:latin typeface="Euphemia"/>
                <a:ea typeface="+mn-ea"/>
                <a:cs typeface="+mn-cs"/>
              </a:rPr>
              <a:t>fundamentally alter</a:t>
            </a:r>
            <a:r>
              <a:rPr kumimoji="0" lang="en-US" sz="1200" b="0" i="0" u="none" strike="noStrike" kern="1200" cap="none" spc="0" normalizeH="0" baseline="0" noProof="0" dirty="0">
                <a:ln>
                  <a:noFill/>
                </a:ln>
                <a:solidFill>
                  <a:srgbClr val="465562"/>
                </a:solidFill>
                <a:effectLst/>
                <a:uLnTx/>
                <a:uFillTx/>
                <a:latin typeface="Euphemia"/>
                <a:ea typeface="+mn-ea"/>
                <a:cs typeface="+mn-cs"/>
              </a:rPr>
              <a:t> the nature of the goods and services provided, then there is no requirement for the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For more information about the ADA, see the US Department of Justice website at:  http://www.ada.gov/</a:t>
            </a:r>
          </a:p>
        </p:txBody>
      </p:sp>
    </p:spTree>
    <p:extLst>
      <p:ext uri="{BB962C8B-B14F-4D97-AF65-F5344CB8AC3E}">
        <p14:creationId xmlns:p14="http://schemas.microsoft.com/office/powerpoint/2010/main" val="256531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Accessible medical equipment such as height-adjustable examination tables ensure that individuals with mobility disabilities can get on the table and be examined.  This gives an equal opportunity to receive health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If the health care provider can demonstrate that modifying the policy or practice would </a:t>
            </a:r>
            <a:r>
              <a:rPr kumimoji="0" lang="en-US" sz="1200" b="0" i="0" u="sng" strike="noStrike" kern="1200" cap="none" spc="0" normalizeH="0" baseline="0" noProof="0" dirty="0">
                <a:ln>
                  <a:noFill/>
                </a:ln>
                <a:solidFill>
                  <a:srgbClr val="465562"/>
                </a:solidFill>
                <a:effectLst/>
                <a:uLnTx/>
                <a:uFillTx/>
                <a:latin typeface="Euphemia"/>
                <a:ea typeface="+mn-ea"/>
                <a:cs typeface="+mn-cs"/>
              </a:rPr>
              <a:t>fundamentally alter</a:t>
            </a:r>
            <a:r>
              <a:rPr kumimoji="0" lang="en-US" sz="1200" b="0" i="0" u="none" strike="noStrike" kern="1200" cap="none" spc="0" normalizeH="0" baseline="0" noProof="0" dirty="0">
                <a:ln>
                  <a:noFill/>
                </a:ln>
                <a:solidFill>
                  <a:srgbClr val="465562"/>
                </a:solidFill>
                <a:effectLst/>
                <a:uLnTx/>
                <a:uFillTx/>
                <a:latin typeface="Euphemia"/>
                <a:ea typeface="+mn-ea"/>
                <a:cs typeface="+mn-cs"/>
              </a:rPr>
              <a:t> the nature of the goods and services provided, then there is no requirement for the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For more information about the ADA, see the US Department of Justice website at:  http://www.ada.gov/</a:t>
            </a:r>
          </a:p>
        </p:txBody>
      </p:sp>
    </p:spTree>
    <p:extLst>
      <p:ext uri="{BB962C8B-B14F-4D97-AF65-F5344CB8AC3E}">
        <p14:creationId xmlns:p14="http://schemas.microsoft.com/office/powerpoint/2010/main" val="262299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601452" y="4387335"/>
            <a:ext cx="5608320" cy="4183543"/>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26</a:t>
            </a:fld>
            <a:endParaRPr lang="en-US" dirty="0"/>
          </a:p>
        </p:txBody>
      </p:sp>
    </p:spTree>
    <p:extLst>
      <p:ext uri="{BB962C8B-B14F-4D97-AF65-F5344CB8AC3E}">
        <p14:creationId xmlns:p14="http://schemas.microsoft.com/office/powerpoint/2010/main" val="307932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Accessible medical equipment such as height-adjustable examination tables ensure that individuals with mobility disabilities can get on the table and be examined.  This gives an equal opportunity to receive health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If the health care provider can demonstrate that modifying the policy or practice would </a:t>
            </a:r>
            <a:r>
              <a:rPr kumimoji="0" lang="en-US" sz="1200" b="0" i="0" u="sng" strike="noStrike" kern="1200" cap="none" spc="0" normalizeH="0" baseline="0" noProof="0" dirty="0">
                <a:ln>
                  <a:noFill/>
                </a:ln>
                <a:solidFill>
                  <a:srgbClr val="465562"/>
                </a:solidFill>
                <a:effectLst/>
                <a:uLnTx/>
                <a:uFillTx/>
                <a:latin typeface="Euphemia"/>
                <a:ea typeface="+mn-ea"/>
                <a:cs typeface="+mn-cs"/>
              </a:rPr>
              <a:t>fundamentally alter</a:t>
            </a:r>
            <a:r>
              <a:rPr kumimoji="0" lang="en-US" sz="1200" b="0" i="0" u="none" strike="noStrike" kern="1200" cap="none" spc="0" normalizeH="0" baseline="0" noProof="0" dirty="0">
                <a:ln>
                  <a:noFill/>
                </a:ln>
                <a:solidFill>
                  <a:srgbClr val="465562"/>
                </a:solidFill>
                <a:effectLst/>
                <a:uLnTx/>
                <a:uFillTx/>
                <a:latin typeface="Euphemia"/>
                <a:ea typeface="+mn-ea"/>
                <a:cs typeface="+mn-cs"/>
              </a:rPr>
              <a:t> the nature of the goods and services provided, then there is no requirement for the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For more information about the ADA, see the US Department of Justice website at:  http://www.ada.gov/</a:t>
            </a:r>
          </a:p>
        </p:txBody>
      </p:sp>
    </p:spTree>
    <p:extLst>
      <p:ext uri="{BB962C8B-B14F-4D97-AF65-F5344CB8AC3E}">
        <p14:creationId xmlns:p14="http://schemas.microsoft.com/office/powerpoint/2010/main" val="285958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29</a:t>
            </a:fld>
            <a:endParaRPr lang="en-US" altLang="en-US"/>
          </a:p>
        </p:txBody>
      </p:sp>
    </p:spTree>
    <p:extLst>
      <p:ext uri="{BB962C8B-B14F-4D97-AF65-F5344CB8AC3E}">
        <p14:creationId xmlns:p14="http://schemas.microsoft.com/office/powerpoint/2010/main" val="302306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31</a:t>
            </a:fld>
            <a:endParaRPr lang="en-US" altLang="en-US"/>
          </a:p>
        </p:txBody>
      </p:sp>
    </p:spTree>
    <p:extLst>
      <p:ext uri="{BB962C8B-B14F-4D97-AF65-F5344CB8AC3E}">
        <p14:creationId xmlns:p14="http://schemas.microsoft.com/office/powerpoint/2010/main" val="271620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r>
              <a:rPr lang="en-US" dirty="0"/>
              <a:t>Examples:</a:t>
            </a:r>
          </a:p>
          <a:p>
            <a:r>
              <a:rPr lang="en-US" dirty="0"/>
              <a:t>Pumping gas if 2 or more attendants on duty</a:t>
            </a:r>
          </a:p>
          <a:p>
            <a:r>
              <a:rPr lang="en-US" dirty="0"/>
              <a:t>Opening doors for people who cannot open them</a:t>
            </a:r>
          </a:p>
        </p:txBody>
      </p:sp>
      <p:sp>
        <p:nvSpPr>
          <p:cNvPr id="4" name="Slide Number Placeholder 3"/>
          <p:cNvSpPr>
            <a:spLocks noGrp="1"/>
          </p:cNvSpPr>
          <p:nvPr>
            <p:ph type="sldNum" sz="quarter" idx="10"/>
          </p:nvPr>
        </p:nvSpPr>
        <p:spPr/>
        <p:txBody>
          <a:bodyPr/>
          <a:lstStyle/>
          <a:p>
            <a:fld id="{A79D51CC-2489-46B5-9194-2A396EE6879B}" type="slidenum">
              <a:rPr lang="en-US" smtClean="0"/>
              <a:pPr/>
              <a:t>32</a:t>
            </a:fld>
            <a:endParaRPr lang="en-US"/>
          </a:p>
        </p:txBody>
      </p:sp>
    </p:spTree>
    <p:extLst>
      <p:ext uri="{BB962C8B-B14F-4D97-AF65-F5344CB8AC3E}">
        <p14:creationId xmlns:p14="http://schemas.microsoft.com/office/powerpoint/2010/main" val="3084582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601452" y="4387335"/>
            <a:ext cx="5608320" cy="4183543"/>
          </a:xfrm>
        </p:spPr>
        <p:txBody>
          <a:bodyPr/>
          <a:lstStyle/>
          <a:p>
            <a:endParaRPr lang="en-US" sz="1600" dirty="0"/>
          </a:p>
          <a:p>
            <a:r>
              <a:rPr lang="en-US" dirty="0"/>
              <a:t>If you already have a medical treatment/administration</a:t>
            </a:r>
            <a:r>
              <a:rPr lang="en-US" baseline="0" dirty="0"/>
              <a:t> i.e. insulin admin equal treatment. Just as complicated to admin </a:t>
            </a:r>
          </a:p>
          <a:p>
            <a:r>
              <a:rPr lang="en-US" baseline="0" dirty="0"/>
              <a:t>Easier win</a:t>
            </a:r>
          </a:p>
          <a:p>
            <a:r>
              <a:rPr lang="en-US" baseline="0" dirty="0"/>
              <a:t>Some don’t have a dispensary program then its not an equal treatment argument but a Reasonable Modification  argument </a:t>
            </a:r>
            <a:endParaRPr lang="en-US"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33</a:t>
            </a:fld>
            <a:endParaRPr lang="en-US" dirty="0"/>
          </a:p>
        </p:txBody>
      </p:sp>
    </p:spTree>
    <p:extLst>
      <p:ext uri="{BB962C8B-B14F-4D97-AF65-F5344CB8AC3E}">
        <p14:creationId xmlns:p14="http://schemas.microsoft.com/office/powerpoint/2010/main" val="227339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601452" y="4387335"/>
            <a:ext cx="5608320" cy="4183543"/>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34</a:t>
            </a:fld>
            <a:endParaRPr lang="en-US" dirty="0"/>
          </a:p>
        </p:txBody>
      </p:sp>
    </p:spTree>
    <p:extLst>
      <p:ext uri="{BB962C8B-B14F-4D97-AF65-F5344CB8AC3E}">
        <p14:creationId xmlns:p14="http://schemas.microsoft.com/office/powerpoint/2010/main" val="325051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Accessible medical equipment such as height-adjustable examination tables ensure that individuals with mobility disabilities can get on the table and be examined.  This gives an equal opportunity to receive health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If the health care provider can demonstrate that modifying the policy or practice would </a:t>
            </a:r>
            <a:r>
              <a:rPr kumimoji="0" lang="en-US" sz="1200" b="0" i="0" u="sng" strike="noStrike" kern="1200" cap="none" spc="0" normalizeH="0" baseline="0" noProof="0" dirty="0">
                <a:ln>
                  <a:noFill/>
                </a:ln>
                <a:solidFill>
                  <a:srgbClr val="465562"/>
                </a:solidFill>
                <a:effectLst/>
                <a:uLnTx/>
                <a:uFillTx/>
                <a:latin typeface="Euphemia"/>
                <a:ea typeface="+mn-ea"/>
                <a:cs typeface="+mn-cs"/>
              </a:rPr>
              <a:t>fundamentally alter</a:t>
            </a:r>
            <a:r>
              <a:rPr kumimoji="0" lang="en-US" sz="1200" b="0" i="0" u="none" strike="noStrike" kern="1200" cap="none" spc="0" normalizeH="0" baseline="0" noProof="0" dirty="0">
                <a:ln>
                  <a:noFill/>
                </a:ln>
                <a:solidFill>
                  <a:srgbClr val="465562"/>
                </a:solidFill>
                <a:effectLst/>
                <a:uLnTx/>
                <a:uFillTx/>
                <a:latin typeface="Euphemia"/>
                <a:ea typeface="+mn-ea"/>
                <a:cs typeface="+mn-cs"/>
              </a:rPr>
              <a:t> the nature of the goods and services provided, then there is no requirement for the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For more information about the ADA, see the US Department of Justice website at:  http://www.ada.gov/</a:t>
            </a:r>
          </a:p>
        </p:txBody>
      </p:sp>
    </p:spTree>
    <p:extLst>
      <p:ext uri="{BB962C8B-B14F-4D97-AF65-F5344CB8AC3E}">
        <p14:creationId xmlns:p14="http://schemas.microsoft.com/office/powerpoint/2010/main" val="1749174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407988" y="696913"/>
            <a:ext cx="6194425" cy="3486150"/>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94CC310C-84F6-4612-A24D-3737DD97E934}" type="slidenum">
              <a:rPr lang="en-US" smtClean="0">
                <a:latin typeface="Calibri" pitchFamily="34" charset="0"/>
              </a:rPr>
              <a:pPr eaLnBrk="1" hangingPunct="1">
                <a:defRPr/>
              </a:pPr>
              <a:t>38</a:t>
            </a:fld>
            <a:endParaRPr lang="en-US" dirty="0">
              <a:latin typeface="Calibri" pitchFamily="34" charset="0"/>
            </a:endParaRPr>
          </a:p>
        </p:txBody>
      </p:sp>
    </p:spTree>
    <p:extLst>
      <p:ext uri="{BB962C8B-B14F-4D97-AF65-F5344CB8AC3E}">
        <p14:creationId xmlns:p14="http://schemas.microsoft.com/office/powerpoint/2010/main" val="1079627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39</a:t>
            </a:fld>
            <a:endParaRPr lang="en-US" dirty="0"/>
          </a:p>
        </p:txBody>
      </p:sp>
    </p:spTree>
    <p:extLst>
      <p:ext uri="{BB962C8B-B14F-4D97-AF65-F5344CB8AC3E}">
        <p14:creationId xmlns:p14="http://schemas.microsoft.com/office/powerpoint/2010/main" val="191005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r>
              <a:rPr lang="en-US" dirty="0"/>
              <a:t>This is a legal definition, not a medical one</a:t>
            </a:r>
          </a:p>
          <a:p>
            <a:endParaRPr lang="en-US" dirty="0"/>
          </a:p>
          <a:p>
            <a:pPr defTabSz="931774">
              <a:defRPr/>
            </a:pPr>
            <a:r>
              <a:rPr lang="en-US" dirty="0"/>
              <a:t>Mitigating measures include mobility devices, hearing aids, and medication (including medically assisted treatment, which we will discuss in a moment)</a:t>
            </a:r>
          </a:p>
          <a:p>
            <a:endParaRPr lang="en-US" dirty="0"/>
          </a:p>
        </p:txBody>
      </p:sp>
      <p:sp>
        <p:nvSpPr>
          <p:cNvPr id="4" name="Slide Number Placeholder 3"/>
          <p:cNvSpPr>
            <a:spLocks noGrp="1"/>
          </p:cNvSpPr>
          <p:nvPr>
            <p:ph type="sldNum" sz="quarter" idx="10"/>
          </p:nvPr>
        </p:nvSpPr>
        <p:spPr/>
        <p:txBody>
          <a:bodyPr/>
          <a:lstStyle/>
          <a:p>
            <a:fld id="{B7C18052-BFE4-4E2E-ADAB-E0833B4B2B0E}" type="slidenum">
              <a:rPr lang="en-US" smtClean="0"/>
              <a:pPr/>
              <a:t>4</a:t>
            </a:fld>
            <a:endParaRPr lang="en-US"/>
          </a:p>
        </p:txBody>
      </p:sp>
    </p:spTree>
    <p:extLst>
      <p:ext uri="{BB962C8B-B14F-4D97-AF65-F5344CB8AC3E}">
        <p14:creationId xmlns:p14="http://schemas.microsoft.com/office/powerpoint/2010/main" val="54446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40</a:t>
            </a:fld>
            <a:endParaRPr lang="en-US" dirty="0"/>
          </a:p>
        </p:txBody>
      </p:sp>
    </p:spTree>
    <p:extLst>
      <p:ext uri="{BB962C8B-B14F-4D97-AF65-F5344CB8AC3E}">
        <p14:creationId xmlns:p14="http://schemas.microsoft.com/office/powerpoint/2010/main" val="3737658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41</a:t>
            </a:fld>
            <a:endParaRPr lang="en-US" dirty="0"/>
          </a:p>
        </p:txBody>
      </p:sp>
    </p:spTree>
    <p:extLst>
      <p:ext uri="{BB962C8B-B14F-4D97-AF65-F5344CB8AC3E}">
        <p14:creationId xmlns:p14="http://schemas.microsoft.com/office/powerpoint/2010/main" val="3181759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42</a:t>
            </a:fld>
            <a:endParaRPr lang="en-US" dirty="0"/>
          </a:p>
        </p:txBody>
      </p:sp>
    </p:spTree>
    <p:extLst>
      <p:ext uri="{BB962C8B-B14F-4D97-AF65-F5344CB8AC3E}">
        <p14:creationId xmlns:p14="http://schemas.microsoft.com/office/powerpoint/2010/main" val="212376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Accessible medical equipment such as height-adjustable examination tables ensure that individuals with mobility disabilities can get on the table and be examined.  This gives an equal opportunity to receive health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If the health care provider can demonstrate that modifying the policy or practice would </a:t>
            </a:r>
            <a:r>
              <a:rPr kumimoji="0" lang="en-US" sz="1200" b="0" i="0" u="sng" strike="noStrike" kern="1200" cap="none" spc="0" normalizeH="0" baseline="0" noProof="0" dirty="0">
                <a:ln>
                  <a:noFill/>
                </a:ln>
                <a:solidFill>
                  <a:srgbClr val="465562"/>
                </a:solidFill>
                <a:effectLst/>
                <a:uLnTx/>
                <a:uFillTx/>
                <a:latin typeface="Euphemia"/>
                <a:ea typeface="+mn-ea"/>
                <a:cs typeface="+mn-cs"/>
              </a:rPr>
              <a:t>fundamentally alter</a:t>
            </a:r>
            <a:r>
              <a:rPr kumimoji="0" lang="en-US" sz="1200" b="0" i="0" u="none" strike="noStrike" kern="1200" cap="none" spc="0" normalizeH="0" baseline="0" noProof="0" dirty="0">
                <a:ln>
                  <a:noFill/>
                </a:ln>
                <a:solidFill>
                  <a:srgbClr val="465562"/>
                </a:solidFill>
                <a:effectLst/>
                <a:uLnTx/>
                <a:uFillTx/>
                <a:latin typeface="Euphemia"/>
                <a:ea typeface="+mn-ea"/>
                <a:cs typeface="+mn-cs"/>
              </a:rPr>
              <a:t> the nature of the goods and services provided, then there is no requirement for the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For more information about the ADA, see the US Department of Justice website at:  http://www.ada.gov/</a:t>
            </a:r>
          </a:p>
        </p:txBody>
      </p:sp>
    </p:spTree>
    <p:extLst>
      <p:ext uri="{BB962C8B-B14F-4D97-AF65-F5344CB8AC3E}">
        <p14:creationId xmlns:p14="http://schemas.microsoft.com/office/powerpoint/2010/main" val="3827724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601452" y="4387335"/>
            <a:ext cx="5608320" cy="4183543"/>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A658E723-D71E-4852-B2B5-FB77655969C4}" type="slidenum">
              <a:rPr lang="en-US" smtClean="0"/>
              <a:pPr>
                <a:defRPr/>
              </a:pPr>
              <a:t>50</a:t>
            </a:fld>
            <a:endParaRPr lang="en-US" dirty="0"/>
          </a:p>
        </p:txBody>
      </p:sp>
    </p:spTree>
    <p:extLst>
      <p:ext uri="{BB962C8B-B14F-4D97-AF65-F5344CB8AC3E}">
        <p14:creationId xmlns:p14="http://schemas.microsoft.com/office/powerpoint/2010/main" val="2491899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D1AF4B2-973F-43A9-BBAE-85465EE4A2D7}"/>
              </a:ext>
            </a:extLst>
          </p:cNvPr>
          <p:cNvSpPr/>
          <p:nvPr/>
        </p:nvSpPr>
        <p:spPr>
          <a:xfrm>
            <a:off x="391089" y="4183380"/>
            <a:ext cx="6385631" cy="3972073"/>
          </a:xfrm>
          <a:prstGeom prst="rect">
            <a:avLst/>
          </a:prstGeom>
        </p:spPr>
        <p:txBody>
          <a:bodyPr wrap="square" lIns="93177" tIns="46589" rIns="93177" bIns="465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To ensure equitable access to care, health care providers must take appropriate steps to ensure that their facilities and offices meet the architectural accessibility requirements of the ADA. Moreover, they must provide effective communication that patients require. For example, patients who are deaf may require a Sign Language interpreter (ASL). Or an individual who has a vision disability may require materials in alternative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Accessible medical equipment such as height-adjustable examination tables ensure that individuals with mobility disabilities can get on the table and be examined.  This gives an equal opportunity to receive health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The ADA also requires reasonable modifications in policies, practices, and procedures when necessary to afford goods and services to a person with a disability. For example, reasonable modifications may include modifying the level of language used for some people with cognitive, learning or other intellectual disabilities or modifying standard exam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If the health care provider can demonstrate that modifying the policy or practice would </a:t>
            </a:r>
            <a:r>
              <a:rPr kumimoji="0" lang="en-US" sz="1200" b="0" i="0" u="sng" strike="noStrike" kern="1200" cap="none" spc="0" normalizeH="0" baseline="0" noProof="0" dirty="0">
                <a:ln>
                  <a:noFill/>
                </a:ln>
                <a:solidFill>
                  <a:srgbClr val="465562"/>
                </a:solidFill>
                <a:effectLst/>
                <a:uLnTx/>
                <a:uFillTx/>
                <a:latin typeface="Euphemia"/>
                <a:ea typeface="+mn-ea"/>
                <a:cs typeface="+mn-cs"/>
              </a:rPr>
              <a:t>fundamentally alter</a:t>
            </a:r>
            <a:r>
              <a:rPr kumimoji="0" lang="en-US" sz="1200" b="0" i="0" u="none" strike="noStrike" kern="1200" cap="none" spc="0" normalizeH="0" baseline="0" noProof="0" dirty="0">
                <a:ln>
                  <a:noFill/>
                </a:ln>
                <a:solidFill>
                  <a:srgbClr val="465562"/>
                </a:solidFill>
                <a:effectLst/>
                <a:uLnTx/>
                <a:uFillTx/>
                <a:latin typeface="Euphemia"/>
                <a:ea typeface="+mn-ea"/>
                <a:cs typeface="+mn-cs"/>
              </a:rPr>
              <a:t> the nature of the goods and services provided, then there is no requirement for the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65562"/>
                </a:solidFill>
                <a:effectLst/>
                <a:uLnTx/>
                <a:uFillTx/>
                <a:latin typeface="Euphemia"/>
                <a:ea typeface="+mn-ea"/>
                <a:cs typeface="+mn-cs"/>
              </a:rPr>
              <a:t>For more information about the ADA, see the US Department of Justice website at:  http://www.ada.gov/</a:t>
            </a:r>
          </a:p>
        </p:txBody>
      </p:sp>
    </p:spTree>
    <p:extLst>
      <p:ext uri="{BB962C8B-B14F-4D97-AF65-F5344CB8AC3E}">
        <p14:creationId xmlns:p14="http://schemas.microsoft.com/office/powerpoint/2010/main" val="538119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490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94595F0F-4450-514D-A03D-6A87631331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B009B8BA-8430-4C3A-B515-3D966A80D6FC}"/>
              </a:ext>
            </a:extLst>
          </p:cNvPr>
          <p:cNvSpPr txBox="1"/>
          <p:nvPr/>
        </p:nvSpPr>
        <p:spPr>
          <a:xfrm>
            <a:off x="701041" y="5113020"/>
            <a:ext cx="5764107" cy="1501950"/>
          </a:xfrm>
          <a:prstGeom prst="rect">
            <a:avLst/>
          </a:prstGeom>
          <a:noFill/>
        </p:spPr>
        <p:txBody>
          <a:bodyPr wrap="square" lIns="93177" tIns="46589" rIns="93177" bIns="465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65562"/>
                </a:solidFill>
                <a:effectLst/>
                <a:uLnTx/>
                <a:uFillTx/>
                <a:latin typeface="Euphemia"/>
                <a:ea typeface="+mn-ea"/>
                <a:cs typeface="+mn-cs"/>
              </a:rPr>
              <a:t>QUESTION - use these slides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562"/>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65562"/>
                </a:solidFill>
                <a:effectLst/>
                <a:uLnTx/>
                <a:uFillTx/>
                <a:latin typeface="Euphemia"/>
                <a:ea typeface="+mn-ea"/>
                <a:cs typeface="+mn-cs"/>
              </a:rPr>
              <a:t>QUESTION – show other non-ADANN resources?  MMCO, with the ICRC and RIC, as well as Office of Minority Health are possibilities</a:t>
            </a:r>
          </a:p>
        </p:txBody>
      </p:sp>
    </p:spTree>
    <p:extLst>
      <p:ext uri="{BB962C8B-B14F-4D97-AF65-F5344CB8AC3E}">
        <p14:creationId xmlns:p14="http://schemas.microsoft.com/office/powerpoint/2010/main" val="2428249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55</a:t>
            </a:fld>
            <a:endParaRPr lang="en-US" dirty="0"/>
          </a:p>
        </p:txBody>
      </p:sp>
    </p:spTree>
    <p:extLst>
      <p:ext uri="{BB962C8B-B14F-4D97-AF65-F5344CB8AC3E}">
        <p14:creationId xmlns:p14="http://schemas.microsoft.com/office/powerpoint/2010/main" val="377864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r>
              <a:rPr lang="en-US" dirty="0"/>
              <a:t>ADAAA Clarification:</a:t>
            </a:r>
          </a:p>
          <a:p>
            <a:pPr defTabSz="931774">
              <a:defRPr/>
            </a:pPr>
            <a:r>
              <a:rPr lang="en-US" dirty="0"/>
              <a:t>Definition of disability is intended to be construed to give broad coverage to individuals. </a:t>
            </a:r>
          </a:p>
          <a:p>
            <a:endParaRPr lang="en-US" dirty="0"/>
          </a:p>
        </p:txBody>
      </p:sp>
      <p:sp>
        <p:nvSpPr>
          <p:cNvPr id="4" name="Slide Number Placeholder 3"/>
          <p:cNvSpPr>
            <a:spLocks noGrp="1"/>
          </p:cNvSpPr>
          <p:nvPr>
            <p:ph type="sldNum" sz="quarter" idx="10"/>
          </p:nvPr>
        </p:nvSpPr>
        <p:spPr/>
        <p:txBody>
          <a:bodyPr/>
          <a:lstStyle/>
          <a:p>
            <a:fld id="{B7C18052-BFE4-4E2E-ADAB-E0833B4B2B0E}" type="slidenum">
              <a:rPr lang="en-US" smtClean="0"/>
              <a:pPr/>
              <a:t>5</a:t>
            </a:fld>
            <a:endParaRPr lang="en-US"/>
          </a:p>
        </p:txBody>
      </p:sp>
    </p:spTree>
    <p:extLst>
      <p:ext uri="{BB962C8B-B14F-4D97-AF65-F5344CB8AC3E}">
        <p14:creationId xmlns:p14="http://schemas.microsoft.com/office/powerpoint/2010/main" val="306549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r>
              <a:rPr lang="en-US" dirty="0"/>
              <a:t>ADAAA Clarification:</a:t>
            </a:r>
          </a:p>
          <a:p>
            <a:pPr defTabSz="931774">
              <a:defRPr/>
            </a:pPr>
            <a:r>
              <a:rPr lang="en-US" dirty="0"/>
              <a:t>Definition of disability is intended to be construed to give broad coverage to individuals. </a:t>
            </a:r>
          </a:p>
          <a:p>
            <a:endParaRPr lang="en-US" dirty="0"/>
          </a:p>
        </p:txBody>
      </p:sp>
      <p:sp>
        <p:nvSpPr>
          <p:cNvPr id="4" name="Slide Number Placeholder 3"/>
          <p:cNvSpPr>
            <a:spLocks noGrp="1"/>
          </p:cNvSpPr>
          <p:nvPr>
            <p:ph type="sldNum" sz="quarter" idx="10"/>
          </p:nvPr>
        </p:nvSpPr>
        <p:spPr/>
        <p:txBody>
          <a:bodyPr/>
          <a:lstStyle/>
          <a:p>
            <a:fld id="{B7C18052-BFE4-4E2E-ADAB-E0833B4B2B0E}" type="slidenum">
              <a:rPr lang="en-US" smtClean="0"/>
              <a:pPr/>
              <a:t>6</a:t>
            </a:fld>
            <a:endParaRPr lang="en-US"/>
          </a:p>
        </p:txBody>
      </p:sp>
    </p:spTree>
    <p:extLst>
      <p:ext uri="{BB962C8B-B14F-4D97-AF65-F5344CB8AC3E}">
        <p14:creationId xmlns:p14="http://schemas.microsoft.com/office/powerpoint/2010/main" val="249148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38777293" indent="-38309902"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67391" eaLnBrk="0" fontAlgn="base" hangingPunct="0">
              <a:spcBef>
                <a:spcPct val="0"/>
              </a:spcBef>
              <a:spcAft>
                <a:spcPct val="0"/>
              </a:spcAft>
              <a:defRPr sz="2500">
                <a:solidFill>
                  <a:schemeClr val="tx1"/>
                </a:solidFill>
                <a:latin typeface="Arial" charset="0"/>
                <a:ea typeface="ＭＳ Ｐゴシック" charset="0"/>
              </a:defRPr>
            </a:lvl6pPr>
            <a:lvl7pPr marL="934784" eaLnBrk="0" fontAlgn="base" hangingPunct="0">
              <a:spcBef>
                <a:spcPct val="0"/>
              </a:spcBef>
              <a:spcAft>
                <a:spcPct val="0"/>
              </a:spcAft>
              <a:defRPr sz="2500">
                <a:solidFill>
                  <a:schemeClr val="tx1"/>
                </a:solidFill>
                <a:latin typeface="Arial" charset="0"/>
                <a:ea typeface="ＭＳ Ｐゴシック" charset="0"/>
              </a:defRPr>
            </a:lvl7pPr>
            <a:lvl8pPr marL="1402174" eaLnBrk="0" fontAlgn="base" hangingPunct="0">
              <a:spcBef>
                <a:spcPct val="0"/>
              </a:spcBef>
              <a:spcAft>
                <a:spcPct val="0"/>
              </a:spcAft>
              <a:defRPr sz="2500">
                <a:solidFill>
                  <a:schemeClr val="tx1"/>
                </a:solidFill>
                <a:latin typeface="Arial" charset="0"/>
                <a:ea typeface="ＭＳ Ｐゴシック" charset="0"/>
              </a:defRPr>
            </a:lvl8pPr>
            <a:lvl9pPr marL="186956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2C11607-E4C9-9A49-A911-CABB64BF1EA3}" type="slidenum">
              <a:rPr lang="en-US" sz="1200">
                <a:solidFill>
                  <a:prstClr val="black"/>
                </a:solidFill>
                <a:latin typeface="Calibri" charset="0"/>
              </a:rPr>
              <a:pPr eaLnBrk="1" hangingPunct="1"/>
              <a:t>7</a:t>
            </a:fld>
            <a:endParaRPr lang="en-US" sz="1200" dirty="0">
              <a:solidFill>
                <a:prstClr val="black"/>
              </a:solidFill>
              <a:latin typeface="Calibri" charset="0"/>
            </a:endParaRPr>
          </a:p>
        </p:txBody>
      </p:sp>
      <p:sp>
        <p:nvSpPr>
          <p:cNvPr id="274435" name="Rectangle 2"/>
          <p:cNvSpPr>
            <a:spLocks noGrp="1" noRot="1" noChangeAspect="1" noChangeArrowheads="1" noTextEdi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456969">
              <a:defRPr/>
            </a:pPr>
            <a:endParaRPr lang="en-US" sz="3200" dirty="0"/>
          </a:p>
          <a:p>
            <a:pPr defTabSz="456969">
              <a:defRPr/>
            </a:pPr>
            <a:endParaRPr lang="en-US" sz="3200" dirty="0"/>
          </a:p>
        </p:txBody>
      </p:sp>
    </p:spTree>
    <p:extLst>
      <p:ext uri="{BB962C8B-B14F-4D97-AF65-F5344CB8AC3E}">
        <p14:creationId xmlns:p14="http://schemas.microsoft.com/office/powerpoint/2010/main" val="238728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AF3AB63-120E-45AF-8E6C-F4D02974B985}"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18052-BFE4-4E2E-ADAB-E0833B4B2B0E}" type="slidenum">
              <a:rPr lang="en-US" smtClean="0"/>
              <a:pPr/>
              <a:t>9</a:t>
            </a:fld>
            <a:endParaRPr lang="en-US"/>
          </a:p>
        </p:txBody>
      </p:sp>
    </p:spTree>
    <p:extLst>
      <p:ext uri="{BB962C8B-B14F-4D97-AF65-F5344CB8AC3E}">
        <p14:creationId xmlns:p14="http://schemas.microsoft.com/office/powerpoint/2010/main" val="175838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407988" y="696913"/>
            <a:ext cx="619442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57" indent="-285714" eaLnBrk="0" hangingPunct="0">
              <a:spcBef>
                <a:spcPct val="30000"/>
              </a:spcBef>
              <a:defRPr sz="1200">
                <a:solidFill>
                  <a:schemeClr val="tx1"/>
                </a:solidFill>
                <a:latin typeface="Calibri" pitchFamily="34" charset="0"/>
                <a:ea typeface="MS PGothic" pitchFamily="34" charset="-128"/>
              </a:defRPr>
            </a:lvl2pPr>
            <a:lvl3pPr marL="1142857" indent="-228571" eaLnBrk="0" hangingPunct="0">
              <a:spcBef>
                <a:spcPct val="30000"/>
              </a:spcBef>
              <a:defRPr sz="1200">
                <a:solidFill>
                  <a:schemeClr val="tx1"/>
                </a:solidFill>
                <a:latin typeface="Calibri" pitchFamily="34" charset="0"/>
                <a:ea typeface="MS PGothic" pitchFamily="34" charset="-128"/>
              </a:defRPr>
            </a:lvl3pPr>
            <a:lvl4pPr marL="1599999" indent="-228571" eaLnBrk="0" hangingPunct="0">
              <a:spcBef>
                <a:spcPct val="30000"/>
              </a:spcBef>
              <a:defRPr sz="1200">
                <a:solidFill>
                  <a:schemeClr val="tx1"/>
                </a:solidFill>
                <a:latin typeface="Calibri" pitchFamily="34" charset="0"/>
                <a:ea typeface="MS PGothic" pitchFamily="34" charset="-128"/>
              </a:defRPr>
            </a:lvl4pPr>
            <a:lvl5pPr marL="2057142" indent="-228571" eaLnBrk="0" hangingPunct="0">
              <a:spcBef>
                <a:spcPct val="30000"/>
              </a:spcBef>
              <a:defRPr sz="1200">
                <a:solidFill>
                  <a:schemeClr val="tx1"/>
                </a:solidFill>
                <a:latin typeface="Calibri" pitchFamily="34" charset="0"/>
                <a:ea typeface="MS PGothic" pitchFamily="34" charset="-128"/>
              </a:defRPr>
            </a:lvl5pPr>
            <a:lvl6pPr marL="2514285"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427"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570"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712" indent="-228571" defTabSz="4571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F080D06-FEC6-499D-8F34-B7740F476D83}" type="slidenum">
              <a:rPr lang="en-US" altLang="en-US">
                <a:solidFill>
                  <a:prstClr val="black"/>
                </a:solidFill>
                <a:cs typeface="Arial" pitchFamily="34" charset="0"/>
              </a:rPr>
              <a:pPr eaLnBrk="1" hangingPunct="1">
                <a:spcBef>
                  <a:spcPct val="0"/>
                </a:spcBef>
              </a:pPr>
              <a:t>10</a:t>
            </a:fld>
            <a:endParaRPr lang="en-US" altLang="en-US" dirty="0">
              <a:solidFill>
                <a:prstClr val="black"/>
              </a:solidFill>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110A1-D23E-4572-A6B6-1626DC30B4F3}" type="datetime1">
              <a:rPr lang="en-US" smtClean="0"/>
              <a:t>8/4/2019</a:t>
            </a:fld>
            <a:endParaRPr lang="en-US"/>
          </a:p>
        </p:txBody>
      </p:sp>
      <p:sp>
        <p:nvSpPr>
          <p:cNvPr id="5" name="Footer Placeholder 4"/>
          <p:cNvSpPr>
            <a:spLocks noGrp="1"/>
          </p:cNvSpPr>
          <p:nvPr>
            <p:ph type="ftr" sz="quarter" idx="11"/>
          </p:nvPr>
        </p:nvSpPr>
        <p:spPr/>
        <p:txBody>
          <a:bodyPr/>
          <a:lstStyle/>
          <a:p>
            <a:r>
              <a:rPr kumimoji="0" lang="en-US"/>
              <a:t>Pacific ADA Center  © 2019</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7" name="Picture 6" descr="Logo of ADA National Network">
            <a:extLst>
              <a:ext uri="{FF2B5EF4-FFF2-40B4-BE49-F238E27FC236}">
                <a16:creationId xmlns:a16="http://schemas.microsoft.com/office/drawing/2014/main" id="{E05EEAD5-6691-4CCE-B497-FD1D04390E7E}"/>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281209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6CF7E-0843-4FF1-8201-FA30367156C7}" type="datetime1">
              <a:rPr lang="en-US" smtClean="0"/>
              <a:t>8/4/2019</a:t>
            </a:fld>
            <a:endParaRPr lang="en-US"/>
          </a:p>
        </p:txBody>
      </p:sp>
      <p:sp>
        <p:nvSpPr>
          <p:cNvPr id="5" name="Footer Placeholder 4"/>
          <p:cNvSpPr>
            <a:spLocks noGrp="1"/>
          </p:cNvSpPr>
          <p:nvPr>
            <p:ph type="ftr" sz="quarter" idx="11"/>
          </p:nvPr>
        </p:nvSpPr>
        <p:spPr/>
        <p:txBody>
          <a:bodyPr/>
          <a:lstStyle/>
          <a:p>
            <a:r>
              <a:rPr kumimoji="0" lang="en-US"/>
              <a:t>Pacific ADA Center  © 2019</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8807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ACD5B7-1338-4C33-8C3C-D0550326AC63}" type="datetime1">
              <a:rPr lang="en-US" smtClean="0"/>
              <a:t>8/4/2019</a:t>
            </a:fld>
            <a:endParaRPr lang="en-US"/>
          </a:p>
        </p:txBody>
      </p:sp>
      <p:sp>
        <p:nvSpPr>
          <p:cNvPr id="5" name="Footer Placeholder 4"/>
          <p:cNvSpPr>
            <a:spLocks noGrp="1"/>
          </p:cNvSpPr>
          <p:nvPr>
            <p:ph type="ftr" sz="quarter" idx="11"/>
          </p:nvPr>
        </p:nvSpPr>
        <p:spPr/>
        <p:txBody>
          <a:bodyPr/>
          <a:lstStyle/>
          <a:p>
            <a:r>
              <a:rPr kumimoji="0" lang="en-US"/>
              <a:t>Pacific ADA Center  © 2019</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108268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Box 3"/>
          <p:cNvSpPr txBox="1"/>
          <p:nvPr userDrawn="1"/>
        </p:nvSpPr>
        <p:spPr>
          <a:xfrm>
            <a:off x="10818071" y="6390503"/>
            <a:ext cx="389850" cy="300082"/>
          </a:xfrm>
          <a:prstGeom prst="rect">
            <a:avLst/>
          </a:prstGeom>
          <a:noFill/>
        </p:spPr>
        <p:txBody>
          <a:bodyPr wrap="none" rtlCol="0">
            <a:spAutoFit/>
          </a:bodyPr>
          <a:lstStyle/>
          <a:p>
            <a:fld id="{253C1826-E020-4B55-9CDB-2EFA67433C52}" type="slidenum">
              <a:rPr lang="en-US" sz="1350" kern="1200" smtClean="0">
                <a:solidFill>
                  <a:srgbClr val="0A3F8D"/>
                </a:solidFill>
                <a:latin typeface="Calibri" panose="020F0502020204030204" pitchFamily="34" charset="0"/>
                <a:ea typeface="+mn-ea"/>
                <a:cs typeface="+mn-cs"/>
              </a:rPr>
              <a:t>‹#›</a:t>
            </a:fld>
            <a:endParaRPr lang="en-US" sz="2101" kern="1200" dirty="0">
              <a:solidFill>
                <a:srgbClr val="0A3F8D"/>
              </a:solidFill>
              <a:latin typeface="Calibri" panose="020F0502020204030204" pitchFamily="34" charset="0"/>
              <a:ea typeface="+mn-ea"/>
              <a:cs typeface="+mn-cs"/>
            </a:endParaRPr>
          </a:p>
        </p:txBody>
      </p:sp>
      <p:sp>
        <p:nvSpPr>
          <p:cNvPr id="5" name="Rectangle 4"/>
          <p:cNvSpPr/>
          <p:nvPr userDrawn="1"/>
        </p:nvSpPr>
        <p:spPr>
          <a:xfrm>
            <a:off x="684213" y="0"/>
            <a:ext cx="10820401" cy="990600"/>
          </a:xfrm>
          <a:prstGeom prst="rect">
            <a:avLst/>
          </a:prstGeom>
          <a:solidFill>
            <a:srgbClr val="E3BA1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dirty="0"/>
          </a:p>
        </p:txBody>
      </p:sp>
      <p:sp>
        <p:nvSpPr>
          <p:cNvPr id="2" name="Title 1"/>
          <p:cNvSpPr>
            <a:spLocks noGrp="1"/>
          </p:cNvSpPr>
          <p:nvPr>
            <p:ph type="title"/>
          </p:nvPr>
        </p:nvSpPr>
        <p:spPr>
          <a:xfrm>
            <a:off x="1203012" y="227224"/>
            <a:ext cx="9782801" cy="579437"/>
          </a:xfrm>
        </p:spPr>
        <p:txBody>
          <a:bodyPr>
            <a:noAutofit/>
          </a:bodyPr>
          <a:lstStyle>
            <a:lvl1pPr algn="ctr">
              <a:defRPr sz="2701" b="1"/>
            </a:lvl1pPr>
          </a:lstStyle>
          <a:p>
            <a:r>
              <a:rPr lang="en-US" dirty="0"/>
              <a:t>Click to edit Master title style</a:t>
            </a:r>
            <a:endParaRPr dirty="0"/>
          </a:p>
        </p:txBody>
      </p:sp>
    </p:spTree>
    <p:extLst>
      <p:ext uri="{BB962C8B-B14F-4D97-AF65-F5344CB8AC3E}">
        <p14:creationId xmlns:p14="http://schemas.microsoft.com/office/powerpoint/2010/main" val="320990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413319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DANN Master">
    <p:spTree>
      <p:nvGrpSpPr>
        <p:cNvPr id="1" name=""/>
        <p:cNvGrpSpPr/>
        <p:nvPr/>
      </p:nvGrpSpPr>
      <p:grpSpPr>
        <a:xfrm>
          <a:off x="0" y="0"/>
          <a:ext cx="0" cy="0"/>
          <a:chOff x="0" y="0"/>
          <a:chExt cx="0" cy="0"/>
        </a:xfrm>
      </p:grpSpPr>
      <p:sp>
        <p:nvSpPr>
          <p:cNvPr id="2" name="Title 1"/>
          <p:cNvSpPr>
            <a:spLocks noGrp="1"/>
          </p:cNvSpPr>
          <p:nvPr>
            <p:ph type="title"/>
          </p:nvPr>
        </p:nvSpPr>
        <p:spPr>
          <a:xfrm>
            <a:off x="609441" y="1038307"/>
            <a:ext cx="10969943" cy="1143000"/>
          </a:xfrm>
        </p:spPr>
        <p:txBody>
          <a:bodyPr/>
          <a:lstStyle>
            <a:lvl1pPr>
              <a:defRPr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441" y="2363870"/>
            <a:ext cx="10969943" cy="365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a:xfrm>
            <a:off x="8735325" y="6355478"/>
            <a:ext cx="2844059" cy="365125"/>
          </a:xfrm>
        </p:spPr>
        <p:txBody>
          <a:bodyPr/>
          <a:lstStyle>
            <a:lvl1pPr algn="l">
              <a:defRPr/>
            </a:lvl1pPr>
          </a:lstStyle>
          <a:p>
            <a:pPr algn="r"/>
            <a:fld id="{2DD240B6-99DF-40F7-BFC7-5DD8D3F7E631}" type="slidenum">
              <a:rPr lang="en-US" smtClean="0"/>
              <a:pPr algn="r"/>
              <a:t>‹#›</a:t>
            </a:fld>
            <a:endParaRPr lang="en-US" dirty="0"/>
          </a:p>
        </p:txBody>
      </p:sp>
    </p:spTree>
    <p:extLst>
      <p:ext uri="{BB962C8B-B14F-4D97-AF65-F5344CB8AC3E}">
        <p14:creationId xmlns:p14="http://schemas.microsoft.com/office/powerpoint/2010/main" val="109261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71725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1-800-949-4232  www.adata.org</a:t>
            </a:r>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409254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1-800-949-4232  www.adata.org</a:t>
            </a:r>
          </a:p>
        </p:txBody>
      </p:sp>
      <p:sp>
        <p:nvSpPr>
          <p:cNvPr id="9" name="Slide Number Placeholder 8"/>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3008230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1-800-949-4232  www.adata.org</a:t>
            </a:r>
          </a:p>
        </p:txBody>
      </p:sp>
      <p:sp>
        <p:nvSpPr>
          <p:cNvPr id="5" name="Slide Number Placeholder 4"/>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1918980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1-800-949-4232  www.adata.org</a:t>
            </a:r>
          </a:p>
        </p:txBody>
      </p:sp>
      <p:sp>
        <p:nvSpPr>
          <p:cNvPr id="4" name="Slide Number Placeholder 3"/>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256392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AB37A-403F-448D-85BF-F922D35032B1}" type="datetime1">
              <a:rPr lang="en-US" smtClean="0"/>
              <a:t>8/4/2019</a:t>
            </a:fld>
            <a:endParaRPr lang="en-US"/>
          </a:p>
        </p:txBody>
      </p:sp>
      <p:sp>
        <p:nvSpPr>
          <p:cNvPr id="5" name="Footer Placeholder 4"/>
          <p:cNvSpPr>
            <a:spLocks noGrp="1"/>
          </p:cNvSpPr>
          <p:nvPr>
            <p:ph type="ftr" sz="quarter" idx="11"/>
          </p:nvPr>
        </p:nvSpPr>
        <p:spPr/>
        <p:txBody>
          <a:bodyPr/>
          <a:lstStyle/>
          <a:p>
            <a:r>
              <a:rPr kumimoji="0" lang="en-US"/>
              <a:t>Pacific ADA Center  © 2019</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7" name="Picture 6" descr="Logo of ADA National Network">
            <a:extLst>
              <a:ext uri="{FF2B5EF4-FFF2-40B4-BE49-F238E27FC236}">
                <a16:creationId xmlns:a16="http://schemas.microsoft.com/office/drawing/2014/main" id="{E75ECD14-5F33-4D10-853F-4EC0CCFBB2C5}"/>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37432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1-800-949-4232  www.adata.org</a:t>
            </a:r>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4126410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1-800-949-4232  www.adata.org</a:t>
            </a:r>
          </a:p>
        </p:txBody>
      </p:sp>
      <p:sp>
        <p:nvSpPr>
          <p:cNvPr id="7" name="Slide Number Placeholder 6"/>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3668778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64623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1-800-949-4232  www.adata.org</a:t>
            </a:r>
          </a:p>
        </p:txBody>
      </p:sp>
      <p:sp>
        <p:nvSpPr>
          <p:cNvPr id="6" name="Slide Number Placeholder 5"/>
          <p:cNvSpPr>
            <a:spLocks noGrp="1"/>
          </p:cNvSpPr>
          <p:nvPr>
            <p:ph type="sldNum" sz="quarter" idx="12"/>
          </p:nvPr>
        </p:nvSpPr>
        <p:spPr/>
        <p:txBody>
          <a:bodyPr/>
          <a:lstStyle/>
          <a:p>
            <a:fld id="{2892B8A0-56BC-1148-8C2F-F75127D4ECF1}" type="slidenum">
              <a:rPr lang="en-US" smtClean="0"/>
              <a:t>‹#›</a:t>
            </a:fld>
            <a:endParaRPr lang="en-US" dirty="0"/>
          </a:p>
        </p:txBody>
      </p:sp>
    </p:spTree>
    <p:extLst>
      <p:ext uri="{BB962C8B-B14F-4D97-AF65-F5344CB8AC3E}">
        <p14:creationId xmlns:p14="http://schemas.microsoft.com/office/powerpoint/2010/main" val="384670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3BA25-806F-468E-A373-3E6EA5997EC6}" type="datetime1">
              <a:rPr lang="en-US" smtClean="0"/>
              <a:t>8/4/2019</a:t>
            </a:fld>
            <a:endParaRPr lang="en-US"/>
          </a:p>
        </p:txBody>
      </p:sp>
      <p:sp>
        <p:nvSpPr>
          <p:cNvPr id="5" name="Footer Placeholder 4"/>
          <p:cNvSpPr>
            <a:spLocks noGrp="1"/>
          </p:cNvSpPr>
          <p:nvPr>
            <p:ph type="ftr" sz="quarter" idx="11"/>
          </p:nvPr>
        </p:nvSpPr>
        <p:spPr/>
        <p:txBody>
          <a:bodyPr/>
          <a:lstStyle/>
          <a:p>
            <a:r>
              <a:rPr kumimoji="0" lang="en-US"/>
              <a:t>Pacific ADA Center  © 2019</a:t>
            </a: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7" name="Picture 6" descr="Logo of ADA National Network">
            <a:extLst>
              <a:ext uri="{FF2B5EF4-FFF2-40B4-BE49-F238E27FC236}">
                <a16:creationId xmlns:a16="http://schemas.microsoft.com/office/drawing/2014/main" id="{39885B91-86AE-4F88-B8A1-CAEEDC652C1E}"/>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17437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0DCA0B-4253-4AFF-8F6D-D3D24486D3D0}" type="datetime1">
              <a:rPr lang="en-US" smtClean="0"/>
              <a:t>8/4/2019</a:t>
            </a:fld>
            <a:endParaRPr lang="en-US"/>
          </a:p>
        </p:txBody>
      </p:sp>
      <p:sp>
        <p:nvSpPr>
          <p:cNvPr id="6" name="Footer Placeholder 5"/>
          <p:cNvSpPr>
            <a:spLocks noGrp="1"/>
          </p:cNvSpPr>
          <p:nvPr>
            <p:ph type="ftr" sz="quarter" idx="11"/>
          </p:nvPr>
        </p:nvSpPr>
        <p:spPr/>
        <p:txBody>
          <a:bodyPr/>
          <a:lstStyle/>
          <a:p>
            <a:r>
              <a:rPr kumimoji="0" lang="en-US"/>
              <a:t>Pacific ADA Center  © 2019</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8" name="Picture 7" descr="Logo of ADA National Network">
            <a:extLst>
              <a:ext uri="{FF2B5EF4-FFF2-40B4-BE49-F238E27FC236}">
                <a16:creationId xmlns:a16="http://schemas.microsoft.com/office/drawing/2014/main" id="{697EF7DA-03CE-4C5F-A279-EC0C1E4D39B9}"/>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365797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BA2A3-CBE8-4BCB-B067-43F48095CA27}" type="datetime1">
              <a:rPr lang="en-US" smtClean="0"/>
              <a:t>8/4/2019</a:t>
            </a:fld>
            <a:endParaRPr lang="en-US"/>
          </a:p>
        </p:txBody>
      </p:sp>
      <p:sp>
        <p:nvSpPr>
          <p:cNvPr id="8" name="Footer Placeholder 7"/>
          <p:cNvSpPr>
            <a:spLocks noGrp="1"/>
          </p:cNvSpPr>
          <p:nvPr>
            <p:ph type="ftr" sz="quarter" idx="11"/>
          </p:nvPr>
        </p:nvSpPr>
        <p:spPr/>
        <p:txBody>
          <a:bodyPr/>
          <a:lstStyle/>
          <a:p>
            <a:r>
              <a:rPr kumimoji="0" lang="en-US"/>
              <a:t>Pacific ADA Center  © 2019</a:t>
            </a:r>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10" name="Picture 9" descr="Logo of ADA National Network">
            <a:extLst>
              <a:ext uri="{FF2B5EF4-FFF2-40B4-BE49-F238E27FC236}">
                <a16:creationId xmlns:a16="http://schemas.microsoft.com/office/drawing/2014/main" id="{769E7E5F-440F-48D3-9C25-E88DDF16FF41}"/>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396433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A84DFB-5AA2-42CE-A015-F0D0F5EC5EFF}" type="datetime1">
              <a:rPr lang="en-US" smtClean="0"/>
              <a:t>8/4/2019</a:t>
            </a:fld>
            <a:endParaRPr lang="en-US"/>
          </a:p>
        </p:txBody>
      </p:sp>
      <p:sp>
        <p:nvSpPr>
          <p:cNvPr id="4" name="Footer Placeholder 3"/>
          <p:cNvSpPr>
            <a:spLocks noGrp="1"/>
          </p:cNvSpPr>
          <p:nvPr>
            <p:ph type="ftr" sz="quarter" idx="11"/>
          </p:nvPr>
        </p:nvSpPr>
        <p:spPr/>
        <p:txBody>
          <a:bodyPr/>
          <a:lstStyle/>
          <a:p>
            <a:r>
              <a:rPr kumimoji="0" lang="en-US"/>
              <a:t>Pacific ADA Center  © 2019</a:t>
            </a:r>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6" name="Picture 5" descr="Logo of ADA National Network">
            <a:extLst>
              <a:ext uri="{FF2B5EF4-FFF2-40B4-BE49-F238E27FC236}">
                <a16:creationId xmlns:a16="http://schemas.microsoft.com/office/drawing/2014/main" id="{FA5803B2-3B6A-4046-9557-B4F06D1FAA4F}"/>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393291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7CCA3-D316-445C-B247-6060EBE715F4}" type="datetime1">
              <a:rPr lang="en-US" smtClean="0"/>
              <a:t>8/4/2019</a:t>
            </a:fld>
            <a:endParaRPr lang="en-US"/>
          </a:p>
        </p:txBody>
      </p:sp>
      <p:sp>
        <p:nvSpPr>
          <p:cNvPr id="3" name="Footer Placeholder 2"/>
          <p:cNvSpPr>
            <a:spLocks noGrp="1"/>
          </p:cNvSpPr>
          <p:nvPr>
            <p:ph type="ftr" sz="quarter" idx="11"/>
          </p:nvPr>
        </p:nvSpPr>
        <p:spPr/>
        <p:txBody>
          <a:bodyPr/>
          <a:lstStyle/>
          <a:p>
            <a:r>
              <a:rPr kumimoji="0" lang="en-US"/>
              <a:t>Pacific ADA Center  © 2019</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5" name="Picture 4" descr="Logo of ADA National Network">
            <a:extLst>
              <a:ext uri="{FF2B5EF4-FFF2-40B4-BE49-F238E27FC236}">
                <a16:creationId xmlns:a16="http://schemas.microsoft.com/office/drawing/2014/main" id="{1A05E1BE-1215-42DB-A324-59F6140591BC}"/>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226521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AA2EEB-A56F-4671-91FD-4018338B16D1}" type="datetime1">
              <a:rPr lang="en-US" smtClean="0"/>
              <a:t>8/4/2019</a:t>
            </a:fld>
            <a:endParaRPr lang="en-US"/>
          </a:p>
        </p:txBody>
      </p:sp>
      <p:sp>
        <p:nvSpPr>
          <p:cNvPr id="6" name="Footer Placeholder 5"/>
          <p:cNvSpPr>
            <a:spLocks noGrp="1"/>
          </p:cNvSpPr>
          <p:nvPr>
            <p:ph type="ftr" sz="quarter" idx="11"/>
          </p:nvPr>
        </p:nvSpPr>
        <p:spPr/>
        <p:txBody>
          <a:bodyPr/>
          <a:lstStyle/>
          <a:p>
            <a:r>
              <a:rPr kumimoji="0" lang="en-US"/>
              <a:t>Pacific ADA Center  © 2019</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pic>
        <p:nvPicPr>
          <p:cNvPr id="8" name="Picture 7" descr="Logo of ADA National Network">
            <a:extLst>
              <a:ext uri="{FF2B5EF4-FFF2-40B4-BE49-F238E27FC236}">
                <a16:creationId xmlns:a16="http://schemas.microsoft.com/office/drawing/2014/main" id="{C817D3F5-0A6C-4F47-A88D-A865A9102291}"/>
              </a:ext>
            </a:extLst>
          </p:cNvPr>
          <p:cNvPicPr>
            <a:picLocks noChangeAspect="1"/>
          </p:cNvPicPr>
          <p:nvPr userDrawn="1"/>
        </p:nvPicPr>
        <p:blipFill>
          <a:blip r:embed="rId2"/>
          <a:stretch>
            <a:fillRect/>
          </a:stretch>
        </p:blipFill>
        <p:spPr>
          <a:xfrm>
            <a:off x="-2117" y="18752"/>
            <a:ext cx="3308965" cy="836995"/>
          </a:xfrm>
          <a:prstGeom prst="rect">
            <a:avLst/>
          </a:prstGeom>
        </p:spPr>
      </p:pic>
    </p:spTree>
    <p:extLst>
      <p:ext uri="{BB962C8B-B14F-4D97-AF65-F5344CB8AC3E}">
        <p14:creationId xmlns:p14="http://schemas.microsoft.com/office/powerpoint/2010/main" val="320519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D41259-EBAF-475B-9839-293CF5596059}" type="datetime1">
              <a:rPr lang="en-US" smtClean="0"/>
              <a:t>8/4/2019</a:t>
            </a:fld>
            <a:endParaRPr lang="en-US"/>
          </a:p>
        </p:txBody>
      </p:sp>
      <p:sp>
        <p:nvSpPr>
          <p:cNvPr id="6" name="Footer Placeholder 5"/>
          <p:cNvSpPr>
            <a:spLocks noGrp="1"/>
          </p:cNvSpPr>
          <p:nvPr>
            <p:ph type="ftr" sz="quarter" idx="11"/>
          </p:nvPr>
        </p:nvSpPr>
        <p:spPr/>
        <p:txBody>
          <a:bodyPr/>
          <a:lstStyle/>
          <a:p>
            <a:r>
              <a:rPr kumimoji="0" lang="en-US"/>
              <a:t>Pacific ADA Center  © 2019</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151177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FCF0E-7675-405D-8A30-AEBA3D852FD5}" type="datetime1">
              <a:rPr lang="en-US" smtClean="0"/>
              <a:t>8/4/2019</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r>
              <a:rPr kumimoji="0" lang="en-US">
                <a:solidFill>
                  <a:schemeClr val="tx2">
                    <a:shade val="90000"/>
                  </a:schemeClr>
                </a:solidFill>
              </a:rPr>
              <a:t>Pacific ADA Center  © 2019</a:t>
            </a:r>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extLst>
      <p:ext uri="{BB962C8B-B14F-4D97-AF65-F5344CB8AC3E}">
        <p14:creationId xmlns:p14="http://schemas.microsoft.com/office/powerpoint/2010/main" val="2682694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8" r:id="rId12"/>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1-800-949-4232  www.adata.org</a:t>
            </a: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B8A0-56BC-1148-8C2F-F75127D4ECF1}" type="slidenum">
              <a:rPr lang="en-US" smtClean="0"/>
              <a:t>‹#›</a:t>
            </a:fld>
            <a:endParaRPr lang="en-US" dirty="0"/>
          </a:p>
        </p:txBody>
      </p:sp>
    </p:spTree>
    <p:extLst>
      <p:ext uri="{BB962C8B-B14F-4D97-AF65-F5344CB8AC3E}">
        <p14:creationId xmlns:p14="http://schemas.microsoft.com/office/powerpoint/2010/main" val="217067736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dapresentations.org/local_numbers.php"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https://creativecommons.org/licenses/by-sa/3.0/" TargetMode="External"/><Relationship Id="rId5" Type="http://schemas.openxmlformats.org/officeDocument/2006/relationships/hyperlink" Target="https://bevvy.co/cocktail/anejo-highball/inza" TargetMode="Externa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estrategiamagazine.com/administracion/recursos-humanos-administracion/coaching-empresaria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publicdomainpictures.net/view-image.php?image=19785&amp;picture=novorapid-insulin-refill&amp;large=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twistedcurl.blogspot.com/"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eliasue.wordpress.com/2009/07/11/pet-friendly-pooch-packag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lickr.com/photos/perspective/9047754248/"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ada.gov/effective-comm.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ada.gov/filing_complaint.htm" TargetMode="External"/><Relationship Id="rId2" Type="http://schemas.openxmlformats.org/officeDocument/2006/relationships/hyperlink" Target="https://www.eeoc.gov/federal/fed_employees/filing_complaint.cf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hyperlink" Target="http://www.adapacific.org/healthcare" TargetMode="External"/><Relationship Id="rId5" Type="http://schemas.openxmlformats.org/officeDocument/2006/relationships/hyperlink" Target="http://www.adata.org/" TargetMode="External"/><Relationship Id="rId4" Type="http://schemas.openxmlformats.org/officeDocument/2006/relationships/hyperlink" Target="http://www.adapresentations.or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www.ada.gov/usao-agreements.ht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lewisk@adapacific.org" TargetMode="External"/><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png"/><Relationship Id="rId4" Type="http://schemas.openxmlformats.org/officeDocument/2006/relationships/hyperlink" Target="mailto:dbarton@mtc-inc.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2012books.lardbucket.org/books/a-primer-on-social-problems/s13-the-changing-famil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6200"/>
            <a:ext cx="11580812" cy="6781800"/>
          </a:xfrm>
        </p:spPr>
        <p:txBody>
          <a:bodyPr anchor="ctr">
            <a:normAutofit fontScale="90000"/>
          </a:bodyPr>
          <a:lstStyle/>
          <a:p>
            <a:pPr algn="ctr" defTabSz="914400">
              <a:lnSpc>
                <a:spcPct val="100000"/>
              </a:lnSpc>
              <a:spcBef>
                <a:spcPts val="0"/>
              </a:spcBef>
              <a:defRPr/>
            </a:pPr>
            <a:br>
              <a:rPr lang="en-US" sz="4000" b="1" dirty="0"/>
            </a:br>
            <a:br>
              <a:rPr lang="en-US" sz="100" b="1" dirty="0"/>
            </a:br>
            <a:r>
              <a:rPr lang="en-US" sz="3600" b="1" dirty="0"/>
              <a:t>Health Care and the ADA:</a:t>
            </a:r>
            <a:br>
              <a:rPr lang="en-US" sz="3600" b="1" dirty="0"/>
            </a:br>
            <a:r>
              <a:rPr lang="en-US" sz="3600" b="1" dirty="0"/>
              <a:t>Including People With Disabilities</a:t>
            </a:r>
            <a:br>
              <a:rPr lang="en-US" sz="3100" b="1" dirty="0"/>
            </a:br>
            <a:br>
              <a:rPr lang="en-US" sz="1800" dirty="0"/>
            </a:br>
            <a:r>
              <a:rPr lang="en-US" sz="2400" dirty="0"/>
              <a:t>ADA National Network Learning Session</a:t>
            </a:r>
            <a:br>
              <a:rPr lang="en-US" sz="2400" dirty="0"/>
            </a:br>
            <a:br>
              <a:rPr lang="en-US" sz="1200" dirty="0"/>
            </a:br>
            <a:r>
              <a:rPr lang="en-US" sz="3100" dirty="0"/>
              <a:t>“</a:t>
            </a:r>
            <a:r>
              <a:rPr lang="en-US" sz="3100" b="1" dirty="0"/>
              <a:t>Opioid Use Disorder and the Americans with Disabilities Act in </a:t>
            </a:r>
            <a:br>
              <a:rPr lang="en-US" sz="3100" b="1" dirty="0"/>
            </a:br>
            <a:r>
              <a:rPr lang="en-US" sz="3100" b="1" dirty="0"/>
              <a:t>Health Care Settings”</a:t>
            </a:r>
            <a:br>
              <a:rPr lang="en-US" sz="3100" b="1" dirty="0"/>
            </a:br>
            <a:br>
              <a:rPr lang="en-US" sz="1800" b="1" dirty="0"/>
            </a:br>
            <a:r>
              <a:rPr lang="en-US" sz="2400" b="1" dirty="0">
                <a:solidFill>
                  <a:prstClr val="black"/>
                </a:solidFill>
                <a:ea typeface="+mn-ea"/>
                <a:cs typeface="+mn-cs"/>
              </a:rPr>
              <a:t>The Session is Scheduled to begin at 2:30 pm ET</a:t>
            </a:r>
            <a:br>
              <a:rPr lang="en-US" sz="2400" b="1" dirty="0">
                <a:solidFill>
                  <a:prstClr val="black"/>
                </a:solidFill>
                <a:ea typeface="+mn-ea"/>
                <a:cs typeface="+mn-cs"/>
              </a:rPr>
            </a:br>
            <a:br>
              <a:rPr lang="en-US" sz="1100" dirty="0">
                <a:solidFill>
                  <a:prstClr val="black"/>
                </a:solidFill>
                <a:ea typeface="+mn-ea"/>
                <a:cs typeface="+mn-cs"/>
              </a:rPr>
            </a:br>
            <a:br>
              <a:rPr lang="en-US" sz="1100" dirty="0">
                <a:solidFill>
                  <a:prstClr val="black"/>
                </a:solidFill>
                <a:ea typeface="+mn-ea"/>
                <a:cs typeface="+mn-cs"/>
              </a:rPr>
            </a:br>
            <a:r>
              <a:rPr lang="en-US" sz="2200" dirty="0">
                <a:solidFill>
                  <a:srgbClr val="1F497D"/>
                </a:solidFill>
                <a:ea typeface="+mn-ea"/>
                <a:cs typeface="+mn-cs"/>
              </a:rPr>
              <a:t>Telephone Option:  805-309-2350 Access Code: 5552153 (not a toll free #)</a:t>
            </a:r>
            <a:br>
              <a:rPr lang="en-US" sz="2200" dirty="0">
                <a:solidFill>
                  <a:srgbClr val="1F497D"/>
                </a:solidFill>
                <a:ea typeface="+mn-ea"/>
                <a:cs typeface="+mn-cs"/>
              </a:rPr>
            </a:br>
            <a:r>
              <a:rPr lang="en-US" sz="2200" dirty="0">
                <a:solidFill>
                  <a:srgbClr val="1F497D"/>
                </a:solidFill>
                <a:ea typeface="+mn-ea"/>
                <a:cs typeface="+mn-cs"/>
              </a:rPr>
              <a:t>Local numbers can be found at: </a:t>
            </a:r>
            <a:r>
              <a:rPr lang="en-US" sz="2200" u="sng" dirty="0">
                <a:solidFill>
                  <a:srgbClr val="1F497D"/>
                </a:solidFill>
                <a:ea typeface="+mn-ea"/>
                <a:cs typeface="+mn-cs"/>
                <a:hlinkClick r:id="rId2">
                  <a:extLst>
                    <a:ext uri="{A12FA001-AC4F-418D-AE19-62706E023703}">
                      <ahyp:hlinkClr xmlns:ahyp="http://schemas.microsoft.com/office/drawing/2018/hyperlinkcolor" val="tx"/>
                    </a:ext>
                  </a:extLst>
                </a:hlinkClick>
              </a:rPr>
              <a:t>http://adapresentations.org/local_numbers.php</a:t>
            </a:r>
            <a:br>
              <a:rPr lang="en-US" sz="2200" u="sng" dirty="0">
                <a:solidFill>
                  <a:srgbClr val="1F497D"/>
                </a:solidFill>
                <a:ea typeface="+mn-ea"/>
                <a:cs typeface="+mn-cs"/>
              </a:rPr>
            </a:br>
            <a:r>
              <a:rPr lang="en-US" sz="2200" dirty="0">
                <a:solidFill>
                  <a:srgbClr val="1F497D"/>
                </a:solidFill>
                <a:ea typeface="+mn-ea"/>
                <a:cs typeface="+mn-cs"/>
              </a:rPr>
              <a:t>Real-time captioning can be accessed by choosing the        icon in the Audio &amp; Video panel.</a:t>
            </a:r>
            <a:br>
              <a:rPr lang="en-US" sz="2200" dirty="0">
                <a:solidFill>
                  <a:srgbClr val="1F497D"/>
                </a:solidFill>
                <a:ea typeface="+mn-ea"/>
                <a:cs typeface="+mn-cs"/>
              </a:rPr>
            </a:br>
            <a:r>
              <a:rPr lang="en-US" sz="1600" dirty="0">
                <a:solidFill>
                  <a:srgbClr val="1F497D"/>
                </a:solidFill>
                <a:ea typeface="+mn-ea"/>
                <a:cs typeface="+mn-cs"/>
              </a:rPr>
              <a:t>     </a:t>
            </a:r>
            <a:br>
              <a:rPr lang="en-US" sz="800" dirty="0">
                <a:solidFill>
                  <a:prstClr val="black"/>
                </a:solidFill>
                <a:ea typeface="+mn-ea"/>
                <a:cs typeface="+mn-cs"/>
              </a:rPr>
            </a:br>
            <a:br>
              <a:rPr lang="en-US" sz="800" dirty="0">
                <a:solidFill>
                  <a:prstClr val="black"/>
                </a:solidFill>
                <a:ea typeface="+mn-ea"/>
                <a:cs typeface="+mn-cs"/>
              </a:rPr>
            </a:br>
            <a:r>
              <a:rPr lang="en-US" sz="1100" dirty="0">
                <a:solidFill>
                  <a:srgbClr val="1F497D"/>
                </a:solidFill>
                <a:ea typeface="+mn-ea"/>
                <a:cs typeface="+mn-cs"/>
              </a:rPr>
              <a:t>	</a:t>
            </a:r>
            <a:r>
              <a:rPr lang="en-US" sz="2000" dirty="0">
                <a:solidFill>
                  <a:srgbClr val="1F497D"/>
                </a:solidFill>
                <a:ea typeface="+mn-ea"/>
                <a:cs typeface="+mn-cs"/>
              </a:rPr>
              <a:t>The content and materials of this session are the property of  the ADA National Network and the presenters and cannot be used and/or distributed without permission.  For permission to use training content or obtain copies of materials used as part of this program please contact adatech@adapacific.org</a:t>
            </a:r>
            <a:br>
              <a:rPr lang="pt-BR" sz="1800" dirty="0">
                <a:solidFill>
                  <a:srgbClr val="1F497D"/>
                </a:solidFill>
                <a:ea typeface="+mn-ea"/>
                <a:cs typeface="+mn-cs"/>
              </a:rPr>
            </a:br>
            <a:endParaRPr lang="en-US" dirty="0"/>
          </a:p>
        </p:txBody>
      </p:sp>
      <p:pic>
        <p:nvPicPr>
          <p:cNvPr id="3" name="Picture 2">
            <a:extLst>
              <a:ext uri="{FF2B5EF4-FFF2-40B4-BE49-F238E27FC236}">
                <a16:creationId xmlns:a16="http://schemas.microsoft.com/office/drawing/2014/main" id="{0D0BBD69-140C-4F25-BD8B-93C3EAA791CC}"/>
              </a:ext>
            </a:extLst>
          </p:cNvPr>
          <p:cNvPicPr>
            <a:picLocks noChangeAspect="1" noChangeArrowheads="1"/>
          </p:cNvPicPr>
          <p:nvPr/>
        </p:nvPicPr>
        <p:blipFill rotWithShape="1">
          <a:blip r:embed="rId3" cstate="print"/>
          <a:srcRect l="16667" t="16162" r="16667" b="35354"/>
          <a:stretch/>
        </p:blipFill>
        <p:spPr bwMode="auto">
          <a:xfrm>
            <a:off x="6704012" y="4800600"/>
            <a:ext cx="304800" cy="228600"/>
          </a:xfrm>
          <a:prstGeom prst="rect">
            <a:avLst/>
          </a:prstGeom>
          <a:noFill/>
          <a:ln w="9525">
            <a:noFill/>
            <a:miter lim="800000"/>
            <a:headEnd/>
            <a:tailEnd/>
          </a:ln>
        </p:spPr>
      </p:pic>
    </p:spTree>
    <p:extLst>
      <p:ext uri="{BB962C8B-B14F-4D97-AF65-F5344CB8AC3E}">
        <p14:creationId xmlns:p14="http://schemas.microsoft.com/office/powerpoint/2010/main" val="194958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2412" y="1066800"/>
            <a:ext cx="9144000" cy="1143000"/>
          </a:xfrm>
        </p:spPr>
        <p:txBody>
          <a:bodyPr>
            <a:noAutofit/>
          </a:bodyPr>
          <a:lstStyle/>
          <a:p>
            <a:pPr algn="ctr" eaLnBrk="1" hangingPunct="1">
              <a:defRPr/>
            </a:pPr>
            <a:r>
              <a:rPr lang="en-US" altLang="en-US" sz="3600" b="1" dirty="0">
                <a:latin typeface="+mn-lt"/>
              </a:rPr>
              <a:t>Impairments that Are Episodic or in Remission</a:t>
            </a:r>
          </a:p>
        </p:txBody>
      </p:sp>
      <p:sp>
        <p:nvSpPr>
          <p:cNvPr id="39939" name="Rectangle 3"/>
          <p:cNvSpPr>
            <a:spLocks noGrp="1" noChangeArrowheads="1"/>
          </p:cNvSpPr>
          <p:nvPr>
            <p:ph idx="1"/>
          </p:nvPr>
        </p:nvSpPr>
        <p:spPr>
          <a:xfrm>
            <a:off x="303212" y="2209800"/>
            <a:ext cx="11582400" cy="4343400"/>
          </a:xfrm>
        </p:spPr>
        <p:txBody>
          <a:bodyPr/>
          <a:lstStyle/>
          <a:p>
            <a:pPr marL="609600" lvl="1" indent="-609600">
              <a:spcBef>
                <a:spcPct val="0"/>
              </a:spcBef>
              <a:buClr>
                <a:schemeClr val="tx1"/>
              </a:buClr>
              <a:buSzPct val="80000"/>
              <a:buNone/>
              <a:defRPr/>
            </a:pPr>
            <a:r>
              <a:rPr lang="en-US" altLang="en-US" sz="3200" dirty="0"/>
              <a:t>	Impairments that are episodic or that go into remission are considered disabilities if they substantially limit a major life activity </a:t>
            </a:r>
            <a:r>
              <a:rPr lang="en-US" altLang="en-US" sz="3200" b="1" dirty="0"/>
              <a:t>when active.</a:t>
            </a:r>
          </a:p>
          <a:p>
            <a:pPr eaLnBrk="1" hangingPunct="1">
              <a:spcBef>
                <a:spcPct val="0"/>
              </a:spcBef>
              <a:buFont typeface="Wingdings" pitchFamily="2" charset="2"/>
              <a:buNone/>
              <a:defRPr/>
            </a:pPr>
            <a:endParaRPr lang="en-US" altLang="en-US" dirty="0"/>
          </a:p>
          <a:p>
            <a:pPr marL="609600" lvl="1" indent="-609600">
              <a:spcBef>
                <a:spcPct val="0"/>
              </a:spcBef>
              <a:buNone/>
            </a:pPr>
            <a:r>
              <a:rPr lang="en-US" altLang="en-US" sz="3200" dirty="0"/>
              <a:t>	Examples: bipolar disorder, post-traumatic stress disorder, epilepsy, </a:t>
            </a:r>
            <a:r>
              <a:rPr lang="en-US" altLang="en-US" sz="3200" b="1" dirty="0"/>
              <a:t>addiction</a:t>
            </a:r>
            <a:r>
              <a:rPr lang="en-US" altLang="en-US" sz="3200" dirty="0"/>
              <a:t> and cancer.</a:t>
            </a:r>
          </a:p>
        </p:txBody>
      </p:sp>
      <p:sp>
        <p:nvSpPr>
          <p:cNvPr id="10"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10</a:t>
            </a:fld>
            <a:endParaRPr lang="en-US" sz="2000" dirty="0"/>
          </a:p>
        </p:txBody>
      </p:sp>
    </p:spTree>
    <p:extLst>
      <p:ext uri="{BB962C8B-B14F-4D97-AF65-F5344CB8AC3E}">
        <p14:creationId xmlns:p14="http://schemas.microsoft.com/office/powerpoint/2010/main" val="256862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3304543"/>
            <a:ext cx="2032000" cy="341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306" name="Rectangle 2"/>
          <p:cNvSpPr>
            <a:spLocks noGrp="1"/>
          </p:cNvSpPr>
          <p:nvPr>
            <p:ph type="title"/>
          </p:nvPr>
        </p:nvSpPr>
        <p:spPr>
          <a:xfrm>
            <a:off x="684212" y="746438"/>
            <a:ext cx="10512862" cy="1325563"/>
          </a:xfrm>
        </p:spPr>
        <p:txBody>
          <a:bodyPr>
            <a:normAutofit/>
          </a:bodyPr>
          <a:lstStyle/>
          <a:p>
            <a:pPr algn="ctr">
              <a:defRPr/>
            </a:pPr>
            <a:r>
              <a:rPr lang="en-US" altLang="en-US" sz="3600" b="1" dirty="0">
                <a:latin typeface="+mn-lt"/>
              </a:rPr>
              <a:t>Record of an Impairment</a:t>
            </a:r>
          </a:p>
        </p:txBody>
      </p:sp>
      <p:sp>
        <p:nvSpPr>
          <p:cNvPr id="98307" name="Rectangle 3" descr="3 drawer file cabinet with bottom drawer open"/>
          <p:cNvSpPr>
            <a:spLocks noGrp="1"/>
          </p:cNvSpPr>
          <p:nvPr>
            <p:ph idx="1"/>
          </p:nvPr>
        </p:nvSpPr>
        <p:spPr>
          <a:xfrm>
            <a:off x="379412" y="2072001"/>
            <a:ext cx="11430000" cy="4420873"/>
          </a:xfrm>
        </p:spPr>
        <p:txBody>
          <a:bodyPr/>
          <a:lstStyle/>
          <a:p>
            <a:pPr marL="0" indent="-609600">
              <a:spcBef>
                <a:spcPct val="0"/>
              </a:spcBef>
              <a:buNone/>
              <a:defRPr/>
            </a:pPr>
            <a:r>
              <a:rPr lang="en-US" altLang="en-US" sz="3200" dirty="0"/>
              <a:t>Definition of disability includes those who have a record or </a:t>
            </a:r>
            <a:r>
              <a:rPr lang="en-US" altLang="en-US" sz="3200" b="1" dirty="0"/>
              <a:t>history</a:t>
            </a:r>
            <a:r>
              <a:rPr lang="en-US" altLang="en-US" sz="3200" dirty="0"/>
              <a:t> of an impairment that substantially limits a major life activity,  e.g. someone who </a:t>
            </a:r>
            <a:r>
              <a:rPr lang="en-US" sz="3200" dirty="0"/>
              <a:t>completed a drug rehabilitation program and is no longer illegally using drugs.</a:t>
            </a:r>
            <a:endParaRPr lang="en-US" altLang="en-US" sz="3200" dirty="0"/>
          </a:p>
          <a:p>
            <a:pPr marL="0" indent="-609600">
              <a:lnSpc>
                <a:spcPct val="150000"/>
              </a:lnSpc>
              <a:spcBef>
                <a:spcPct val="0"/>
              </a:spcBef>
              <a:buNone/>
              <a:defRPr/>
            </a:pPr>
            <a:endParaRPr lang="en-US" altLang="en-US" sz="3600" dirty="0">
              <a:solidFill>
                <a:schemeClr val="accent3">
                  <a:lumMod val="50000"/>
                </a:schemeClr>
              </a:solidFill>
            </a:endParaRPr>
          </a:p>
          <a:p>
            <a:pPr marL="0" indent="-609600">
              <a:lnSpc>
                <a:spcPct val="150000"/>
              </a:lnSpc>
              <a:spcBef>
                <a:spcPct val="0"/>
              </a:spcBef>
              <a:buNone/>
              <a:defRPr/>
            </a:pPr>
            <a:r>
              <a:rPr lang="en-US" altLang="en-US" sz="3600" dirty="0">
                <a:solidFill>
                  <a:schemeClr val="accent3">
                    <a:lumMod val="50000"/>
                  </a:schemeClr>
                </a:solidFill>
              </a:rPr>
              <a:t>	</a:t>
            </a:r>
          </a:p>
          <a:p>
            <a:pPr marL="609600" indent="-609600">
              <a:lnSpc>
                <a:spcPct val="150000"/>
              </a:lnSpc>
              <a:spcBef>
                <a:spcPct val="0"/>
              </a:spcBef>
              <a:buNone/>
              <a:defRPr/>
            </a:pPr>
            <a:endParaRPr lang="en-US" altLang="en-US" sz="3600" b="1" dirty="0">
              <a:solidFill>
                <a:schemeClr val="accent3">
                  <a:lumMod val="50000"/>
                </a:schemeClr>
              </a:solidFill>
            </a:endParaRPr>
          </a:p>
          <a:p>
            <a:pPr marL="609600" indent="-609600">
              <a:buNone/>
              <a:defRPr/>
            </a:pPr>
            <a:endParaRPr lang="en-US" altLang="en-US" sz="3600" dirty="0">
              <a:solidFill>
                <a:schemeClr val="accent3">
                  <a:lumMod val="50000"/>
                </a:schemeClr>
              </a:solidFill>
            </a:endParaRP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11</a:t>
            </a:fld>
            <a:endParaRPr lang="en-US" sz="2000" dirty="0"/>
          </a:p>
        </p:txBody>
      </p:sp>
    </p:spTree>
    <p:extLst>
      <p:ext uri="{BB962C8B-B14F-4D97-AF65-F5344CB8AC3E}">
        <p14:creationId xmlns:p14="http://schemas.microsoft.com/office/powerpoint/2010/main" val="289807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p:cNvSpPr>
          <p:nvPr>
            <p:ph idx="1"/>
          </p:nvPr>
        </p:nvSpPr>
        <p:spPr>
          <a:xfrm>
            <a:off x="1979612" y="1981203"/>
            <a:ext cx="8229600" cy="4525963"/>
          </a:xfrm>
        </p:spPr>
        <p:txBody>
          <a:bodyPr/>
          <a:lstStyle/>
          <a:p>
            <a:pPr marL="0" indent="0">
              <a:spcBef>
                <a:spcPct val="0"/>
              </a:spcBef>
              <a:buNone/>
              <a:defRPr/>
            </a:pPr>
            <a:r>
              <a:rPr lang="en-US" altLang="en-US" sz="3200" dirty="0"/>
              <a:t>Being </a:t>
            </a:r>
            <a:r>
              <a:rPr lang="en-US" altLang="en-US" sz="3200" b="1" dirty="0"/>
              <a:t>regarded</a:t>
            </a:r>
            <a:r>
              <a:rPr lang="en-US" altLang="en-US" sz="3200" i="1" dirty="0"/>
              <a:t> </a:t>
            </a:r>
            <a:r>
              <a:rPr lang="en-US" altLang="en-US" sz="3200" b="1" dirty="0"/>
              <a:t>as</a:t>
            </a:r>
            <a:r>
              <a:rPr lang="en-US" altLang="en-US" sz="3200" dirty="0"/>
              <a:t> having an impairment, e.g.  perceived as having an addiction but does not.</a:t>
            </a:r>
          </a:p>
          <a:p>
            <a:pPr marL="609600" indent="-609600">
              <a:lnSpc>
                <a:spcPct val="150000"/>
              </a:lnSpc>
              <a:spcBef>
                <a:spcPct val="0"/>
              </a:spcBef>
              <a:buNone/>
              <a:defRPr/>
            </a:pPr>
            <a:r>
              <a:rPr lang="en-US" altLang="en-US" sz="3600" dirty="0">
                <a:solidFill>
                  <a:schemeClr val="accent3">
                    <a:lumMod val="50000"/>
                  </a:schemeClr>
                </a:solidFill>
              </a:rPr>
              <a:t> </a:t>
            </a:r>
          </a:p>
          <a:p>
            <a:pPr marL="609600" indent="-609600">
              <a:lnSpc>
                <a:spcPct val="150000"/>
              </a:lnSpc>
              <a:spcBef>
                <a:spcPct val="0"/>
              </a:spcBef>
              <a:buNone/>
              <a:defRPr/>
            </a:pPr>
            <a:endParaRPr lang="en-US" altLang="en-US" sz="3600" b="1" dirty="0">
              <a:solidFill>
                <a:schemeClr val="accent3">
                  <a:lumMod val="50000"/>
                </a:schemeClr>
              </a:solidFill>
            </a:endParaRPr>
          </a:p>
          <a:p>
            <a:pPr marL="609600" indent="-609600">
              <a:buNone/>
              <a:defRPr/>
            </a:pPr>
            <a:endParaRPr lang="en-US" altLang="en-US" sz="3600" dirty="0">
              <a:solidFill>
                <a:schemeClr val="accent3">
                  <a:lumMod val="50000"/>
                </a:schemeClr>
              </a:solidFill>
            </a:endParaRP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12</a:t>
            </a:fld>
            <a:endParaRPr lang="en-US" sz="2000" dirty="0"/>
          </a:p>
        </p:txBody>
      </p:sp>
      <p:pic>
        <p:nvPicPr>
          <p:cNvPr id="7" name="Picture 2" title="&quot;Error&quot; in bold text being erased by a pink era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12" y="3733800"/>
            <a:ext cx="4292600" cy="22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EE6B1D79-F702-4F5D-BFA6-769F313A97E9}"/>
              </a:ext>
            </a:extLst>
          </p:cNvPr>
          <p:cNvSpPr>
            <a:spLocks noGrp="1"/>
          </p:cNvSpPr>
          <p:nvPr>
            <p:ph type="title"/>
          </p:nvPr>
        </p:nvSpPr>
        <p:spPr>
          <a:xfrm>
            <a:off x="838199" y="655640"/>
            <a:ext cx="10512425" cy="1325563"/>
          </a:xfrm>
        </p:spPr>
        <p:txBody>
          <a:bodyPr>
            <a:normAutofit/>
          </a:bodyPr>
          <a:lstStyle/>
          <a:p>
            <a:pPr algn="ctr">
              <a:defRPr/>
            </a:pPr>
            <a:r>
              <a:rPr lang="en-US" altLang="en-US" sz="3600" b="1" dirty="0">
                <a:latin typeface="+mn-lt"/>
              </a:rPr>
              <a:t>Regarded as Having an Impairment</a:t>
            </a:r>
          </a:p>
        </p:txBody>
      </p:sp>
    </p:spTree>
    <p:extLst>
      <p:ext uri="{BB962C8B-B14F-4D97-AF65-F5344CB8AC3E}">
        <p14:creationId xmlns:p14="http://schemas.microsoft.com/office/powerpoint/2010/main" val="416087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212" y="967094"/>
            <a:ext cx="11884025" cy="923330"/>
          </a:xfrm>
          <a:prstGeom prst="rect">
            <a:avLst/>
          </a:prstGeom>
          <a:noFill/>
        </p:spPr>
        <p:txBody>
          <a:bodyPr wrap="square" rtlCol="0">
            <a:spAutoFit/>
          </a:bodyPr>
          <a:lstStyle/>
          <a:p>
            <a:pPr algn="ctr"/>
            <a:r>
              <a:rPr lang="en-US" sz="3600" b="1" dirty="0"/>
              <a:t>Recovery</a:t>
            </a:r>
          </a:p>
          <a:p>
            <a:pPr algn="ctr"/>
            <a:endParaRPr lang="en-US" dirty="0">
              <a:solidFill>
                <a:schemeClr val="bg1"/>
              </a:solidFill>
            </a:endParaRPr>
          </a:p>
        </p:txBody>
      </p:sp>
      <p:sp>
        <p:nvSpPr>
          <p:cNvPr id="2" name="TextBox 1"/>
          <p:cNvSpPr txBox="1"/>
          <p:nvPr/>
        </p:nvSpPr>
        <p:spPr>
          <a:xfrm>
            <a:off x="303211" y="1828800"/>
            <a:ext cx="11582401" cy="1846659"/>
          </a:xfrm>
          <a:prstGeom prst="rect">
            <a:avLst/>
          </a:prstGeom>
          <a:noFill/>
        </p:spPr>
        <p:txBody>
          <a:bodyPr wrap="square" rtlCol="0">
            <a:spAutoFit/>
          </a:bodyPr>
          <a:lstStyle/>
          <a:p>
            <a:r>
              <a:rPr lang="en-US" dirty="0"/>
              <a:t> </a:t>
            </a:r>
          </a:p>
          <a:p>
            <a:r>
              <a:rPr lang="en-US" sz="3200" dirty="0"/>
              <a:t>The ADA protects a person who is no longer engaging in the </a:t>
            </a:r>
            <a:r>
              <a:rPr lang="en-US" sz="3200" u="sng" dirty="0"/>
              <a:t>current illegal use of drugs</a:t>
            </a:r>
            <a:r>
              <a:rPr lang="en-US" sz="3200" dirty="0"/>
              <a:t>, and who can meet the requirements of the definition of disability.</a:t>
            </a:r>
            <a:endParaRPr lang="en-US" sz="3200" b="1" dirty="0"/>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13</a:t>
            </a:fld>
            <a:endParaRPr lang="en-US" sz="2000" dirty="0"/>
          </a:p>
        </p:txBody>
      </p:sp>
      <p:pic>
        <p:nvPicPr>
          <p:cNvPr id="3" name="Picture 2" descr="sign that says recovery with an arrow pointing right">
            <a:extLst>
              <a:ext uri="{FF2B5EF4-FFF2-40B4-BE49-F238E27FC236}">
                <a16:creationId xmlns:a16="http://schemas.microsoft.com/office/drawing/2014/main" id="{4E0B5907-D6DD-44B5-B43B-372940FC603A}"/>
              </a:ext>
            </a:extLst>
          </p:cNvPr>
          <p:cNvPicPr>
            <a:picLocks noChangeAspect="1"/>
          </p:cNvPicPr>
          <p:nvPr/>
        </p:nvPicPr>
        <p:blipFill>
          <a:blip r:embed="rId4"/>
          <a:stretch>
            <a:fillRect/>
          </a:stretch>
        </p:blipFill>
        <p:spPr>
          <a:xfrm>
            <a:off x="4577823" y="4100637"/>
            <a:ext cx="3334801" cy="2255716"/>
          </a:xfrm>
          <a:prstGeom prst="rect">
            <a:avLst/>
          </a:prstGeom>
        </p:spPr>
      </p:pic>
    </p:spTree>
    <p:custDataLst>
      <p:tags r:id="rId1"/>
    </p:custDataLst>
    <p:extLst>
      <p:ext uri="{BB962C8B-B14F-4D97-AF65-F5344CB8AC3E}">
        <p14:creationId xmlns:p14="http://schemas.microsoft.com/office/powerpoint/2010/main" val="403314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p:cNvSpPr>
            <a:spLocks noGrp="1" noChangeArrowheads="1"/>
          </p:cNvSpPr>
          <p:nvPr>
            <p:ph type="sldNum" sz="quarter" idx="12"/>
          </p:nvPr>
        </p:nvSpPr>
        <p:spPr>
          <a:xfrm>
            <a:off x="1522412" y="6369050"/>
            <a:ext cx="990600" cy="488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fld id="{310409A9-F414-4465-A023-718E1249BEED}" type="slidenum">
              <a:rPr lang="en-US" altLang="en-US">
                <a:solidFill>
                  <a:schemeClr val="bg1"/>
                </a:solidFill>
              </a:rPr>
              <a:pPr/>
              <a:t>14</a:t>
            </a:fld>
            <a:endParaRPr lang="en-US" altLang="en-US" dirty="0">
              <a:solidFill>
                <a:schemeClr val="bg1"/>
              </a:solidFill>
            </a:endParaRPr>
          </a:p>
        </p:txBody>
      </p:sp>
      <p:sp>
        <p:nvSpPr>
          <p:cNvPr id="47110" name="AutoShape 2"/>
          <p:cNvSpPr>
            <a:spLocks noGrp="1" noChangeArrowheads="1"/>
          </p:cNvSpPr>
          <p:nvPr>
            <p:ph type="title" idx="4294967295"/>
          </p:nvPr>
        </p:nvSpPr>
        <p:spPr>
          <a:xfrm>
            <a:off x="1484311" y="482279"/>
            <a:ext cx="9144000" cy="874713"/>
          </a:xfrm>
        </p:spPr>
        <p:txBody>
          <a:bodyPr>
            <a:normAutofit/>
          </a:bodyPr>
          <a:lstStyle/>
          <a:p>
            <a:pPr algn="ctr" eaLnBrk="1" hangingPunct="1"/>
            <a:r>
              <a:rPr lang="en-US" altLang="en-US" sz="3600" b="1" dirty="0"/>
              <a:t>Illegal Use of Drugs</a:t>
            </a:r>
          </a:p>
        </p:txBody>
      </p:sp>
      <p:sp>
        <p:nvSpPr>
          <p:cNvPr id="47111" name="Rectangle 3"/>
          <p:cNvSpPr>
            <a:spLocks noGrp="1" noChangeArrowheads="1"/>
          </p:cNvSpPr>
          <p:nvPr>
            <p:ph type="body" idx="4294967295"/>
          </p:nvPr>
        </p:nvSpPr>
        <p:spPr>
          <a:xfrm>
            <a:off x="150811" y="1327150"/>
            <a:ext cx="11811001" cy="5394328"/>
          </a:xfrm>
        </p:spPr>
        <p:txBody>
          <a:bodyPr>
            <a:normAutofit/>
          </a:bodyPr>
          <a:lstStyle/>
          <a:p>
            <a:pPr marL="457200" lvl="1" indent="0">
              <a:buNone/>
            </a:pPr>
            <a:endParaRPr lang="en-US" altLang="en-US" sz="3200" dirty="0">
              <a:solidFill>
                <a:schemeClr val="bg1"/>
              </a:solidFill>
            </a:endParaRPr>
          </a:p>
          <a:p>
            <a:pPr marL="457200" lvl="1" indent="0">
              <a:buNone/>
            </a:pPr>
            <a:endParaRPr lang="en-US" altLang="en-US" sz="3200" dirty="0">
              <a:solidFill>
                <a:schemeClr val="bg1"/>
              </a:solidFill>
            </a:endParaRPr>
          </a:p>
          <a:p>
            <a:pPr marL="457200" lvl="1" indent="0">
              <a:spcBef>
                <a:spcPts val="0"/>
              </a:spcBef>
              <a:buNone/>
            </a:pPr>
            <a:endParaRPr lang="en-US" altLang="en-US" sz="3200" dirty="0">
              <a:solidFill>
                <a:schemeClr val="bg1"/>
              </a:solidFill>
            </a:endParaRPr>
          </a:p>
          <a:p>
            <a:pPr marL="457200" lvl="1" indent="0">
              <a:spcBef>
                <a:spcPts val="0"/>
              </a:spcBef>
              <a:buNone/>
            </a:pPr>
            <a:endParaRPr lang="en-US" altLang="en-US" sz="3200" dirty="0">
              <a:solidFill>
                <a:schemeClr val="bg1"/>
              </a:solidFill>
            </a:endParaRPr>
          </a:p>
          <a:p>
            <a:pPr marL="457200" lvl="1" indent="0">
              <a:spcBef>
                <a:spcPts val="0"/>
              </a:spcBef>
              <a:buNone/>
            </a:pPr>
            <a:endParaRPr lang="en-US" altLang="en-US" sz="3200" dirty="0">
              <a:solidFill>
                <a:schemeClr val="bg1"/>
              </a:solidFill>
            </a:endParaRPr>
          </a:p>
          <a:p>
            <a:pPr marL="457200" lvl="1" indent="0">
              <a:spcBef>
                <a:spcPts val="0"/>
              </a:spcBef>
              <a:buNone/>
            </a:pPr>
            <a:endParaRPr lang="en-US" altLang="en-US" sz="3200" dirty="0">
              <a:solidFill>
                <a:schemeClr val="bg1"/>
              </a:solidFill>
            </a:endParaRPr>
          </a:p>
          <a:p>
            <a:pPr lvl="1" eaLnBrk="1" hangingPunct="1">
              <a:buFont typeface="Arial" charset="0"/>
              <a:buChar char="●"/>
            </a:pPr>
            <a:r>
              <a:rPr lang="en-US" altLang="en-US" sz="3200" dirty="0"/>
              <a:t>Use of Illegal drugs such as heroin or cocaine; or</a:t>
            </a:r>
          </a:p>
          <a:p>
            <a:pPr lvl="1" eaLnBrk="1" hangingPunct="1">
              <a:buFont typeface="Arial" charset="0"/>
              <a:buChar char="●"/>
            </a:pPr>
            <a:r>
              <a:rPr lang="en-US" altLang="en-US" sz="3200" dirty="0"/>
              <a:t> Use of controlled substances:	</a:t>
            </a:r>
          </a:p>
          <a:p>
            <a:pPr marL="457200" lvl="1" indent="0">
              <a:buNone/>
            </a:pPr>
            <a:r>
              <a:rPr lang="en-US" altLang="en-US" sz="3200" b="1" dirty="0"/>
              <a:t>					FOR WHICH</a:t>
            </a:r>
            <a:r>
              <a:rPr lang="en-US" altLang="en-US" sz="3200" dirty="0"/>
              <a:t> person has no prescription</a:t>
            </a:r>
          </a:p>
          <a:p>
            <a:pPr marL="457200" lvl="1" indent="0">
              <a:buNone/>
            </a:pPr>
            <a:r>
              <a:rPr lang="en-US" altLang="en-US" sz="3200" b="1" dirty="0"/>
              <a:t>					IS </a:t>
            </a:r>
            <a:r>
              <a:rPr lang="en-US" altLang="en-US" sz="3200" dirty="0"/>
              <a:t>using more than is prescribed</a:t>
            </a:r>
          </a:p>
          <a:p>
            <a:pPr marL="457200" lvl="1" indent="0">
              <a:buNone/>
            </a:pPr>
            <a:r>
              <a:rPr lang="en-US" altLang="en-US" sz="3200" b="1" dirty="0"/>
              <a:t>					OR </a:t>
            </a:r>
            <a:r>
              <a:rPr lang="en-US" altLang="en-US" sz="3200" dirty="0"/>
              <a:t>has a fraudulent prescription </a:t>
            </a:r>
            <a:endParaRPr lang="en-US" altLang="en-US" sz="2400" dirty="0"/>
          </a:p>
        </p:txBody>
      </p:sp>
      <p:sp>
        <p:nvSpPr>
          <p:cNvPr id="47107" name="Rectangle 13"/>
          <p:cNvSpPr txBox="1">
            <a:spLocks noGrp="1" noChangeArrowheads="1"/>
          </p:cNvSpPr>
          <p:nvPr/>
        </p:nvSpPr>
        <p:spPr bwMode="auto">
          <a:xfrm>
            <a:off x="1522412" y="636905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597AA39D-6B56-4A68-B78B-A6F5EA1962E6}" type="slidenum">
              <a:rPr lang="en-US" altLang="en-US" sz="2000" b="1">
                <a:solidFill>
                  <a:schemeClr val="bg1"/>
                </a:solidFill>
              </a:rPr>
              <a:pPr eaLnBrk="1" hangingPunct="1"/>
              <a:t>14</a:t>
            </a:fld>
            <a:endParaRPr lang="en-US" altLang="en-US" sz="2000" b="1" dirty="0">
              <a:solidFill>
                <a:schemeClr val="bg1"/>
              </a:solidFill>
            </a:endParaRPr>
          </a:p>
        </p:txBody>
      </p:sp>
      <p:sp>
        <p:nvSpPr>
          <p:cNvPr id="47109" name="Slide Number Placeholder 4"/>
          <p:cNvSpPr txBox="1">
            <a:spLocks noGrp="1"/>
          </p:cNvSpPr>
          <p:nvPr/>
        </p:nvSpPr>
        <p:spPr bwMode="auto">
          <a:xfrm>
            <a:off x="1522412" y="636905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AE462A4E-472E-4E8D-BD62-779FF0999C48}" type="slidenum">
              <a:rPr lang="en-US" altLang="en-US" sz="2000" b="1">
                <a:solidFill>
                  <a:schemeClr val="bg1"/>
                </a:solidFill>
              </a:rPr>
              <a:pPr eaLnBrk="1" hangingPunct="1"/>
              <a:t>14</a:t>
            </a:fld>
            <a:endParaRPr lang="en-US" altLang="en-US" sz="2000" b="1" dirty="0">
              <a:solidFill>
                <a:schemeClr val="bg1"/>
              </a:solidFill>
            </a:endParaRPr>
          </a:p>
        </p:txBody>
      </p:sp>
      <p:pic>
        <p:nvPicPr>
          <p:cNvPr id="8" name="Picture 2" title="person standing over a dividing line; on the left, an arrow saying legal and on the right an arrowing saying illeg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549" y="1828800"/>
            <a:ext cx="31337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7"/>
          <p:cNvSpPr txBox="1">
            <a:spLocks/>
          </p:cNvSpPr>
          <p:nvPr/>
        </p:nvSpPr>
        <p:spPr>
          <a:xfrm>
            <a:off x="8285162" y="635635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auto">
              <a:spcBef>
                <a:spcPts val="0"/>
              </a:spcBef>
              <a:spcAft>
                <a:spcPts val="0"/>
              </a:spcAft>
              <a:defRPr sz="1200" kern="1200">
                <a:solidFill>
                  <a:srgbClr val="898989"/>
                </a:solidFill>
                <a:latin typeface="Calibri"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C40C733-B524-41CB-B6D2-E00978573A13}" type="slidenum">
              <a:rPr lang="en-US"/>
              <a:pPr>
                <a:defRPr/>
              </a:pPr>
              <a:t>14</a:t>
            </a:fld>
            <a:endParaRPr lang="en-US" sz="2000" dirty="0"/>
          </a:p>
        </p:txBody>
      </p:sp>
    </p:spTree>
    <p:custDataLst>
      <p:tags r:id="rId1"/>
    </p:custDataLst>
    <p:extLst>
      <p:ext uri="{BB962C8B-B14F-4D97-AF65-F5344CB8AC3E}">
        <p14:creationId xmlns:p14="http://schemas.microsoft.com/office/powerpoint/2010/main" val="345433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1162" y="1371600"/>
            <a:ext cx="6515100" cy="646331"/>
          </a:xfrm>
          <a:prstGeom prst="rect">
            <a:avLst/>
          </a:prstGeom>
          <a:noFill/>
        </p:spPr>
        <p:txBody>
          <a:bodyPr wrap="square" rtlCol="0">
            <a:spAutoFit/>
          </a:bodyPr>
          <a:lstStyle/>
          <a:p>
            <a:pPr algn="ctr"/>
            <a:r>
              <a:rPr lang="en-US" sz="3600" b="1" dirty="0"/>
              <a:t>What Does “Current” Mean?</a:t>
            </a:r>
          </a:p>
        </p:txBody>
      </p:sp>
      <p:sp>
        <p:nvSpPr>
          <p:cNvPr id="6" name="TextBox 5"/>
          <p:cNvSpPr txBox="1"/>
          <p:nvPr/>
        </p:nvSpPr>
        <p:spPr>
          <a:xfrm>
            <a:off x="379412" y="2590800"/>
            <a:ext cx="11658600" cy="4031873"/>
          </a:xfrm>
          <a:prstGeom prst="rect">
            <a:avLst/>
          </a:prstGeom>
          <a:noFill/>
        </p:spPr>
        <p:txBody>
          <a:bodyPr wrap="square" rtlCol="0">
            <a:spAutoFit/>
          </a:bodyPr>
          <a:lstStyle/>
          <a:p>
            <a:r>
              <a:rPr lang="en-US" sz="3200" u="sng" dirty="0"/>
              <a:t>Current</a:t>
            </a:r>
            <a:r>
              <a:rPr lang="en-US" sz="3200" dirty="0"/>
              <a:t> illegal use of drugs means:</a:t>
            </a:r>
          </a:p>
          <a:p>
            <a:endParaRPr lang="en-US" sz="3200" dirty="0"/>
          </a:p>
          <a:p>
            <a:r>
              <a:rPr lang="en-US" sz="3200" dirty="0"/>
              <a:t>“Illegal use occurred </a:t>
            </a:r>
            <a:r>
              <a:rPr lang="en-US" sz="3200" b="1" dirty="0"/>
              <a:t>recently enough to justify a reasonable belief </a:t>
            </a:r>
            <a:r>
              <a:rPr lang="en-US" sz="3200" dirty="0"/>
              <a:t>that a person’s drug use is a</a:t>
            </a:r>
            <a:r>
              <a:rPr lang="en-US" sz="3200" b="1" dirty="0"/>
              <a:t> real and ongoing problem.”</a:t>
            </a:r>
          </a:p>
          <a:p>
            <a:pPr marL="571500" indent="-571500">
              <a:buFont typeface="Arial" panose="020B0604020202020204" pitchFamily="34" charset="0"/>
              <a:buChar char="•"/>
            </a:pPr>
            <a:endParaRPr lang="en-US" sz="3200" b="1" dirty="0"/>
          </a:p>
          <a:p>
            <a:r>
              <a:rPr lang="en-US" sz="3200" dirty="0"/>
              <a:t>Under the ADA, if a covered entity makes a decision based on a person’s </a:t>
            </a:r>
            <a:r>
              <a:rPr lang="en-US" sz="3200" b="1" dirty="0"/>
              <a:t>current</a:t>
            </a:r>
            <a:r>
              <a:rPr lang="en-US" sz="3200" dirty="0"/>
              <a:t> illegal use of drugs, that person is </a:t>
            </a:r>
            <a:r>
              <a:rPr lang="en-US" sz="3200" b="1" dirty="0"/>
              <a:t>not covered </a:t>
            </a:r>
            <a:r>
              <a:rPr lang="en-US" sz="3200" dirty="0"/>
              <a:t>by the law.</a:t>
            </a: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15</a:t>
            </a:fld>
            <a:endParaRPr lang="en-US" sz="2000" dirty="0"/>
          </a:p>
        </p:txBody>
      </p:sp>
    </p:spTree>
    <p:custDataLst>
      <p:tags r:id="rId1"/>
    </p:custDataLst>
    <p:extLst>
      <p:ext uri="{BB962C8B-B14F-4D97-AF65-F5344CB8AC3E}">
        <p14:creationId xmlns:p14="http://schemas.microsoft.com/office/powerpoint/2010/main" val="389891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212" y="2126159"/>
            <a:ext cx="11582400" cy="4647426"/>
          </a:xfrm>
          <a:prstGeom prst="rect">
            <a:avLst/>
          </a:prstGeom>
        </p:spPr>
        <p:txBody>
          <a:bodyPr wrap="square">
            <a:spAutoFit/>
          </a:bodyPr>
          <a:lstStyle/>
          <a:p>
            <a:endParaRPr lang="en-US" sz="3200" b="1" dirty="0">
              <a:solidFill>
                <a:schemeClr val="accent3">
                  <a:lumMod val="50000"/>
                </a:schemeClr>
              </a:solidFill>
            </a:endParaRPr>
          </a:p>
          <a:p>
            <a:pPr marL="514350" indent="-514350">
              <a:buFont typeface="+mj-lt"/>
              <a:buAutoNum type="arabicParenR"/>
            </a:pPr>
            <a:r>
              <a:rPr lang="en-US" sz="3200" dirty="0">
                <a:solidFill>
                  <a:schemeClr val="accent3">
                    <a:lumMod val="50000"/>
                  </a:schemeClr>
                </a:solidFill>
              </a:rPr>
              <a:t> </a:t>
            </a:r>
            <a:r>
              <a:rPr lang="en-US" sz="3200" dirty="0"/>
              <a:t>is in recovery from substance use disorder</a:t>
            </a:r>
          </a:p>
          <a:p>
            <a:pPr marL="457200" indent="-457200">
              <a:buAutoNum type="arabicParenR"/>
            </a:pPr>
            <a:endParaRPr lang="en-US" sz="3200" dirty="0"/>
          </a:p>
          <a:p>
            <a:pPr marL="457200" indent="-457200">
              <a:buAutoNum type="arabicParenR"/>
            </a:pPr>
            <a:r>
              <a:rPr lang="en-US" sz="3200" dirty="0"/>
              <a:t> has ceased engaging in the illegal use of drugs</a:t>
            </a:r>
          </a:p>
          <a:p>
            <a:pPr marL="457200" indent="-457200">
              <a:buAutoNum type="arabicParenR"/>
            </a:pPr>
            <a:endParaRPr lang="en-US" sz="3200" dirty="0"/>
          </a:p>
          <a:p>
            <a:pPr marL="457200" indent="-457200">
              <a:buAutoNum type="arabicParenR"/>
            </a:pPr>
            <a:r>
              <a:rPr lang="en-US" sz="3200" dirty="0"/>
              <a:t> is either participating in a supervised rehabilitation program or</a:t>
            </a:r>
          </a:p>
          <a:p>
            <a:pPr marL="457200" indent="-457200">
              <a:buAutoNum type="arabicParenR"/>
            </a:pPr>
            <a:endParaRPr lang="en-US" sz="3200" dirty="0"/>
          </a:p>
          <a:p>
            <a:pPr marL="457200" indent="-457200">
              <a:buAutoNum type="arabicParenR"/>
            </a:pPr>
            <a:r>
              <a:rPr lang="en-US" sz="3200" dirty="0"/>
              <a:t> has been successfully rehabilitated</a:t>
            </a:r>
          </a:p>
          <a:p>
            <a:endParaRPr lang="en-US" sz="2000" u="sng" dirty="0">
              <a:solidFill>
                <a:schemeClr val="bg1"/>
              </a:solidFill>
            </a:endParaRPr>
          </a:p>
          <a:p>
            <a:endParaRPr lang="en-US" sz="2000" b="1" u="sng" dirty="0">
              <a:solidFill>
                <a:schemeClr val="bg1"/>
              </a:solidFill>
            </a:endParaRPr>
          </a:p>
        </p:txBody>
      </p:sp>
      <p:sp>
        <p:nvSpPr>
          <p:cNvPr id="2" name="Rectangle 1"/>
          <p:cNvSpPr/>
          <p:nvPr/>
        </p:nvSpPr>
        <p:spPr>
          <a:xfrm>
            <a:off x="2665412" y="1479828"/>
            <a:ext cx="7181850" cy="646331"/>
          </a:xfrm>
          <a:prstGeom prst="rect">
            <a:avLst/>
          </a:prstGeom>
        </p:spPr>
        <p:txBody>
          <a:bodyPr wrap="square">
            <a:spAutoFit/>
          </a:bodyPr>
          <a:lstStyle/>
          <a:p>
            <a:pPr algn="ctr"/>
            <a:r>
              <a:rPr lang="en-US" sz="3600" b="1" dirty="0"/>
              <a:t>Under ADA, “In Recovery” Means: </a:t>
            </a: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16</a:t>
            </a:fld>
            <a:endParaRPr lang="en-US" sz="2000" dirty="0"/>
          </a:p>
        </p:txBody>
      </p:sp>
    </p:spTree>
    <p:custDataLst>
      <p:tags r:id="rId1"/>
    </p:custDataLst>
    <p:extLst>
      <p:ext uri="{BB962C8B-B14F-4D97-AF65-F5344CB8AC3E}">
        <p14:creationId xmlns:p14="http://schemas.microsoft.com/office/powerpoint/2010/main" val="9924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212" y="2126159"/>
            <a:ext cx="11582400" cy="2879763"/>
          </a:xfrm>
          <a:prstGeom prst="rect">
            <a:avLst/>
          </a:prstGeom>
        </p:spPr>
        <p:txBody>
          <a:bodyPr wrap="square">
            <a:spAutoFit/>
          </a:bodyPr>
          <a:lstStyle/>
          <a:p>
            <a:pPr marL="608076" lvl="1" indent="-457200" defTabSz="685800">
              <a:lnSpc>
                <a:spcPct val="90000"/>
              </a:lnSpc>
              <a:spcBef>
                <a:spcPts val="150"/>
              </a:spcBef>
              <a:spcAft>
                <a:spcPts val="300"/>
              </a:spcAft>
              <a:buSzPct val="100000"/>
              <a:buFont typeface="Arial" panose="020B0604020202020204" pitchFamily="34" charset="0"/>
              <a:buChar char="•"/>
              <a:defRPr/>
            </a:pPr>
            <a:r>
              <a:rPr lang="en-US" sz="3200" dirty="0">
                <a:ea typeface="Tahoma" panose="020B0604030504040204" pitchFamily="34" charset="0"/>
                <a:cs typeface="Arial" panose="020B0604020202020204" pitchFamily="34" charset="0"/>
              </a:rPr>
              <a:t>The ADA generally covers those in recovery from Substance Use Disorder (SUD) or Opioid Use Disorder (OUD) who currently do not engage in the illegal use of drugs</a:t>
            </a:r>
          </a:p>
          <a:p>
            <a:pPr marL="608076" lvl="1" indent="-457200" defTabSz="685800">
              <a:lnSpc>
                <a:spcPct val="90000"/>
              </a:lnSpc>
              <a:spcBef>
                <a:spcPts val="150"/>
              </a:spcBef>
              <a:spcAft>
                <a:spcPts val="300"/>
              </a:spcAft>
              <a:buSzPct val="100000"/>
              <a:buFont typeface="Arial" panose="020B0604020202020204" pitchFamily="34" charset="0"/>
              <a:buChar char="•"/>
              <a:defRPr/>
            </a:pPr>
            <a:endParaRPr lang="en-US" sz="3200" dirty="0">
              <a:ea typeface="Tahoma" panose="020B0604030504040204" pitchFamily="34" charset="0"/>
              <a:cs typeface="Arial" panose="020B0604020202020204" pitchFamily="34" charset="0"/>
            </a:endParaRPr>
          </a:p>
          <a:p>
            <a:pPr marL="608076" lvl="1" indent="-457200" defTabSz="685800">
              <a:lnSpc>
                <a:spcPct val="90000"/>
              </a:lnSpc>
              <a:spcBef>
                <a:spcPts val="150"/>
              </a:spcBef>
              <a:spcAft>
                <a:spcPts val="300"/>
              </a:spcAft>
              <a:buSzPct val="100000"/>
              <a:buFont typeface="Arial" panose="020B0604020202020204" pitchFamily="34" charset="0"/>
              <a:buChar char="•"/>
              <a:defRPr/>
            </a:pPr>
            <a:r>
              <a:rPr lang="en-US" sz="3200" dirty="0">
                <a:ea typeface="Tahoma" panose="020B0604030504040204" pitchFamily="34" charset="0"/>
                <a:cs typeface="Arial" panose="020B0604020202020204" pitchFamily="34" charset="0"/>
              </a:rPr>
              <a:t>This can include individuals using Medication-Assisted Treatment (MAT)</a:t>
            </a:r>
            <a:endParaRPr lang="en-US" sz="3200" b="1" u="sng" dirty="0"/>
          </a:p>
        </p:txBody>
      </p:sp>
      <p:sp>
        <p:nvSpPr>
          <p:cNvPr id="2" name="Rectangle 1"/>
          <p:cNvSpPr/>
          <p:nvPr/>
        </p:nvSpPr>
        <p:spPr>
          <a:xfrm>
            <a:off x="1193958" y="1112538"/>
            <a:ext cx="9800908" cy="646331"/>
          </a:xfrm>
          <a:prstGeom prst="rect">
            <a:avLst/>
          </a:prstGeom>
        </p:spPr>
        <p:txBody>
          <a:bodyPr wrap="square">
            <a:spAutoFit/>
          </a:bodyPr>
          <a:lstStyle/>
          <a:p>
            <a:r>
              <a:rPr lang="en-US" sz="3600" b="1" dirty="0"/>
              <a:t>Generally, People In Recovery Are Covered by ADA </a:t>
            </a: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17</a:t>
            </a:fld>
            <a:endParaRPr lang="en-US" sz="2000" dirty="0"/>
          </a:p>
        </p:txBody>
      </p:sp>
    </p:spTree>
    <p:custDataLst>
      <p:tags r:id="rId1"/>
    </p:custDataLst>
    <p:extLst>
      <p:ext uri="{BB962C8B-B14F-4D97-AF65-F5344CB8AC3E}">
        <p14:creationId xmlns:p14="http://schemas.microsoft.com/office/powerpoint/2010/main" val="289593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225" y="941880"/>
            <a:ext cx="11888787" cy="1200329"/>
          </a:xfrm>
          <a:prstGeom prst="rect">
            <a:avLst/>
          </a:prstGeom>
          <a:noFill/>
        </p:spPr>
        <p:txBody>
          <a:bodyPr wrap="square" rtlCol="0">
            <a:spAutoFit/>
          </a:bodyPr>
          <a:lstStyle/>
          <a:p>
            <a:pPr algn="ctr"/>
            <a:r>
              <a:rPr lang="en-US" sz="3600" b="1" dirty="0"/>
              <a:t>Distinction between alcohol addiction and </a:t>
            </a:r>
          </a:p>
          <a:p>
            <a:pPr algn="ctr"/>
            <a:r>
              <a:rPr lang="en-US" sz="3600" b="1" dirty="0"/>
              <a:t>the illegal use of drugs </a:t>
            </a:r>
          </a:p>
        </p:txBody>
      </p:sp>
      <p:sp>
        <p:nvSpPr>
          <p:cNvPr id="10"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18</a:t>
            </a:fld>
            <a:endParaRPr lang="en-US" sz="2000" dirty="0"/>
          </a:p>
        </p:txBody>
      </p:sp>
      <p:pic>
        <p:nvPicPr>
          <p:cNvPr id="4" name="Picture 3" descr="Highball glass with golden liquid, ice, and a twist of lemon">
            <a:extLst>
              <a:ext uri="{FF2B5EF4-FFF2-40B4-BE49-F238E27FC236}">
                <a16:creationId xmlns:a16="http://schemas.microsoft.com/office/drawing/2014/main" id="{F0C1CB80-03E8-480D-BF39-FFCA926C35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79118" y="2927353"/>
            <a:ext cx="3429000" cy="3429000"/>
          </a:xfrm>
          <a:prstGeom prst="rect">
            <a:avLst/>
          </a:prstGeom>
        </p:spPr>
      </p:pic>
      <p:sp>
        <p:nvSpPr>
          <p:cNvPr id="6" name="TextBox 5">
            <a:extLst>
              <a:ext uri="{FF2B5EF4-FFF2-40B4-BE49-F238E27FC236}">
                <a16:creationId xmlns:a16="http://schemas.microsoft.com/office/drawing/2014/main" id="{4814551F-01BB-4EB0-A05F-0BA3F4C29C39}"/>
              </a:ext>
            </a:extLst>
          </p:cNvPr>
          <p:cNvSpPr txBox="1"/>
          <p:nvPr/>
        </p:nvSpPr>
        <p:spPr>
          <a:xfrm>
            <a:off x="2665412" y="6858000"/>
            <a:ext cx="6858000" cy="230832"/>
          </a:xfrm>
          <a:prstGeom prst="rect">
            <a:avLst/>
          </a:prstGeom>
          <a:noFill/>
        </p:spPr>
        <p:txBody>
          <a:bodyPr wrap="square" rtlCol="0">
            <a:spAutoFit/>
          </a:bodyPr>
          <a:lstStyle/>
          <a:p>
            <a:r>
              <a:rPr lang="en-US" sz="900">
                <a:hlinkClick r:id="rId5" tooltip="https://bevvy.co/cocktail/anejo-highball/inza"/>
              </a:rPr>
              <a:t>This Photo</a:t>
            </a:r>
            <a:r>
              <a:rPr lang="en-US" sz="900"/>
              <a:t> by Unknown Author is licensed under </a:t>
            </a:r>
            <a:r>
              <a:rPr lang="en-US" sz="900">
                <a:hlinkClick r:id="rId6" tooltip="https://creativecommons.org/licenses/by-sa/3.0/"/>
              </a:rPr>
              <a:t>CC BY-SA</a:t>
            </a:r>
            <a:endParaRPr lang="en-US" sz="900"/>
          </a:p>
        </p:txBody>
      </p:sp>
    </p:spTree>
    <p:custDataLst>
      <p:tags r:id="rId1"/>
    </p:custDataLst>
    <p:extLst>
      <p:ext uri="{BB962C8B-B14F-4D97-AF65-F5344CB8AC3E}">
        <p14:creationId xmlns:p14="http://schemas.microsoft.com/office/powerpoint/2010/main" val="270680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3"/>
          <p:cNvSpPr>
            <a:spLocks noGrp="1" noChangeArrowheads="1"/>
          </p:cNvSpPr>
          <p:nvPr>
            <p:ph idx="1"/>
          </p:nvPr>
        </p:nvSpPr>
        <p:spPr>
          <a:xfrm>
            <a:off x="5392666" y="1840540"/>
            <a:ext cx="5273749" cy="3759200"/>
          </a:xfrm>
        </p:spPr>
        <p:txBody>
          <a:bodyPr/>
          <a:lstStyle/>
          <a:p>
            <a:pPr eaLnBrk="1" hangingPunct="1">
              <a:buNone/>
            </a:pPr>
            <a:r>
              <a:rPr lang="en-US" altLang="en-US" sz="4400" b="1" dirty="0">
                <a:solidFill>
                  <a:schemeClr val="accent3">
                    <a:lumMod val="50000"/>
                  </a:schemeClr>
                </a:solidFill>
              </a:rPr>
              <a:t>	</a:t>
            </a:r>
            <a:r>
              <a:rPr lang="en-US" altLang="en-US" sz="3200" b="1" dirty="0"/>
              <a:t>Alcohol addiction </a:t>
            </a:r>
            <a:r>
              <a:rPr lang="en-US" altLang="en-US" sz="3200" dirty="0"/>
              <a:t>generally is a “disability” regardless of whether it is in the </a:t>
            </a:r>
            <a:r>
              <a:rPr lang="en-US" altLang="en-US" sz="3200" u="sng" dirty="0"/>
              <a:t>present</a:t>
            </a:r>
            <a:r>
              <a:rPr lang="en-US" altLang="en-US" sz="3200" dirty="0"/>
              <a:t> or in the </a:t>
            </a:r>
            <a:r>
              <a:rPr lang="en-US" altLang="en-US" sz="3200" u="sng" dirty="0"/>
              <a:t>past.</a:t>
            </a:r>
            <a:r>
              <a:rPr lang="en-US" altLang="en-US" sz="3200" dirty="0"/>
              <a:t> However, the addiction must substantially limit a major life activity.</a:t>
            </a:r>
          </a:p>
          <a:p>
            <a:pPr eaLnBrk="1" hangingPunct="1">
              <a:buNone/>
            </a:pPr>
            <a:r>
              <a:rPr lang="en-US" altLang="en-US" dirty="0">
                <a:solidFill>
                  <a:schemeClr val="accent3">
                    <a:lumMod val="50000"/>
                  </a:schemeClr>
                </a:solidFill>
              </a:rPr>
              <a:t> </a:t>
            </a:r>
            <a:endParaRPr lang="en-US" dirty="0">
              <a:solidFill>
                <a:schemeClr val="accent3">
                  <a:lumMod val="50000"/>
                </a:schemeClr>
              </a:solidFill>
            </a:endParaRPr>
          </a:p>
        </p:txBody>
      </p:sp>
      <p:sp>
        <p:nvSpPr>
          <p:cNvPr id="53250" name="Rectangle 13"/>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fld id="{84265C96-9015-4F0B-BF73-4BBC54CBC25E}" type="slidenum">
              <a:rPr lang="en-US" altLang="en-US">
                <a:solidFill>
                  <a:schemeClr val="bg1"/>
                </a:solidFill>
              </a:rPr>
              <a:pPr/>
              <a:t>19</a:t>
            </a:fld>
            <a:endParaRPr lang="en-US" altLang="en-US" dirty="0">
              <a:solidFill>
                <a:schemeClr val="bg1"/>
              </a:solidFill>
            </a:endParaRPr>
          </a:p>
        </p:txBody>
      </p:sp>
      <p:sp>
        <p:nvSpPr>
          <p:cNvPr id="53251" name="Rectangle 13"/>
          <p:cNvSpPr txBox="1">
            <a:spLocks noGrp="1" noChangeArrowheads="1"/>
          </p:cNvSpPr>
          <p:nvPr/>
        </p:nvSpPr>
        <p:spPr bwMode="auto">
          <a:xfrm>
            <a:off x="1522412" y="636905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CE47001C-E55B-4082-B1A9-A2854736826D}" type="slidenum">
              <a:rPr lang="en-US" altLang="en-US" sz="2000" b="1">
                <a:solidFill>
                  <a:schemeClr val="bg1"/>
                </a:solidFill>
              </a:rPr>
              <a:pPr eaLnBrk="1" hangingPunct="1"/>
              <a:t>19</a:t>
            </a:fld>
            <a:endParaRPr lang="en-US" altLang="en-US" sz="2000" b="1" dirty="0">
              <a:solidFill>
                <a:schemeClr val="bg1"/>
              </a:solidFill>
            </a:endParaRPr>
          </a:p>
        </p:txBody>
      </p:sp>
      <p:sp>
        <p:nvSpPr>
          <p:cNvPr id="53253" name="Slide Number Placeholder 4"/>
          <p:cNvSpPr txBox="1">
            <a:spLocks noGrp="1"/>
          </p:cNvSpPr>
          <p:nvPr/>
        </p:nvSpPr>
        <p:spPr bwMode="auto">
          <a:xfrm>
            <a:off x="1522412" y="636905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eaLnBrk="1" hangingPunct="1"/>
            <a:fld id="{339970E2-4521-47AB-BA7F-80BE432D280C}" type="slidenum">
              <a:rPr lang="en-US" altLang="en-US" sz="2000" b="1">
                <a:solidFill>
                  <a:schemeClr val="bg1"/>
                </a:solidFill>
              </a:rPr>
              <a:pPr eaLnBrk="1" hangingPunct="1"/>
              <a:t>19</a:t>
            </a:fld>
            <a:endParaRPr lang="en-US" altLang="en-US" sz="2000" b="1" dirty="0">
              <a:solidFill>
                <a:schemeClr val="bg1"/>
              </a:solidFill>
            </a:endParaRPr>
          </a:p>
        </p:txBody>
      </p:sp>
      <p:pic>
        <p:nvPicPr>
          <p:cNvPr id="2050" name="Picture 2" title="dictionary entry of &quot;addicte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379" y="1789858"/>
            <a:ext cx="3779161" cy="305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43601" y="791539"/>
            <a:ext cx="4101621" cy="646331"/>
          </a:xfrm>
          <a:prstGeom prst="rect">
            <a:avLst/>
          </a:prstGeom>
        </p:spPr>
        <p:txBody>
          <a:bodyPr wrap="square">
            <a:spAutoFit/>
          </a:bodyPr>
          <a:lstStyle/>
          <a:p>
            <a:pPr algn="ctr" eaLnBrk="1" hangingPunct="1">
              <a:buNone/>
            </a:pPr>
            <a:r>
              <a:rPr lang="en-US" sz="3600" b="1" dirty="0"/>
              <a:t>Alcohol Addiction</a:t>
            </a:r>
          </a:p>
        </p:txBody>
      </p:sp>
      <p:sp>
        <p:nvSpPr>
          <p:cNvPr id="13" name="Slide Number Placeholder 7"/>
          <p:cNvSpPr txBox="1">
            <a:spLocks/>
          </p:cNvSpPr>
          <p:nvPr/>
        </p:nvSpPr>
        <p:spPr>
          <a:xfrm>
            <a:off x="8285162" y="635635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auto">
              <a:spcBef>
                <a:spcPts val="0"/>
              </a:spcBef>
              <a:spcAft>
                <a:spcPts val="0"/>
              </a:spcAft>
              <a:defRPr sz="1200" kern="1200">
                <a:solidFill>
                  <a:srgbClr val="898989"/>
                </a:solidFill>
                <a:latin typeface="Calibri"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C40C733-B524-41CB-B6D2-E00978573A13}" type="slidenum">
              <a:rPr lang="en-US"/>
              <a:pPr>
                <a:defRPr/>
              </a:pPr>
              <a:t>19</a:t>
            </a:fld>
            <a:endParaRPr lang="en-US" sz="2000" dirty="0"/>
          </a:p>
        </p:txBody>
      </p:sp>
      <p:sp>
        <p:nvSpPr>
          <p:cNvPr id="3" name="TextBox 2">
            <a:extLst>
              <a:ext uri="{FF2B5EF4-FFF2-40B4-BE49-F238E27FC236}">
                <a16:creationId xmlns:a16="http://schemas.microsoft.com/office/drawing/2014/main" id="{672E17EF-7456-4328-B2FC-33162C8DC4E0}"/>
              </a:ext>
            </a:extLst>
          </p:cNvPr>
          <p:cNvSpPr txBox="1"/>
          <p:nvPr/>
        </p:nvSpPr>
        <p:spPr>
          <a:xfrm>
            <a:off x="1474447" y="5461695"/>
            <a:ext cx="10340328" cy="1077218"/>
          </a:xfrm>
          <a:prstGeom prst="rect">
            <a:avLst/>
          </a:prstGeom>
          <a:noFill/>
        </p:spPr>
        <p:txBody>
          <a:bodyPr wrap="square" rtlCol="0">
            <a:spAutoFit/>
          </a:bodyPr>
          <a:lstStyle/>
          <a:p>
            <a:r>
              <a:rPr lang="en-US" sz="3200" dirty="0"/>
              <a:t>Note: Employers need not allow employees to use alcohol before or during work hours.</a:t>
            </a:r>
          </a:p>
        </p:txBody>
      </p:sp>
    </p:spTree>
    <p:custDataLst>
      <p:tags r:id="rId1"/>
    </p:custDataLst>
    <p:extLst>
      <p:ext uri="{BB962C8B-B14F-4D97-AF65-F5344CB8AC3E}">
        <p14:creationId xmlns:p14="http://schemas.microsoft.com/office/powerpoint/2010/main" val="417583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2" y="136524"/>
            <a:ext cx="10477500" cy="1676400"/>
          </a:xfrm>
        </p:spPr>
        <p:txBody>
          <a:bodyPr>
            <a:normAutofit/>
          </a:bodyPr>
          <a:lstStyle/>
          <a:p>
            <a:pPr algn="ctr"/>
            <a:br>
              <a:rPr lang="en-US" sz="3600" b="1" dirty="0">
                <a:latin typeface="+mn-lt"/>
              </a:rPr>
            </a:br>
            <a:br>
              <a:rPr lang="en-US" sz="3600" b="1" dirty="0">
                <a:latin typeface="+mn-lt"/>
              </a:rPr>
            </a:br>
            <a:r>
              <a:rPr lang="en-US" sz="3600" b="1" dirty="0">
                <a:latin typeface="+mn-lt"/>
              </a:rPr>
              <a:t>Opioid Use and Treatment</a:t>
            </a:r>
          </a:p>
        </p:txBody>
      </p:sp>
      <p:sp>
        <p:nvSpPr>
          <p:cNvPr id="3" name="Content Placeholder 2"/>
          <p:cNvSpPr>
            <a:spLocks noGrp="1"/>
          </p:cNvSpPr>
          <p:nvPr>
            <p:ph idx="1"/>
          </p:nvPr>
        </p:nvSpPr>
        <p:spPr>
          <a:xfrm>
            <a:off x="227012" y="1812924"/>
            <a:ext cx="11658600" cy="4908552"/>
          </a:xfrm>
        </p:spPr>
        <p:txBody>
          <a:bodyPr>
            <a:normAutofit fontScale="40000" lnSpcReduction="20000"/>
          </a:bodyPr>
          <a:lstStyle/>
          <a:p>
            <a:pPr marL="566928" indent="-457200">
              <a:buSzPct val="96000"/>
              <a:buFont typeface="Calibri" panose="020F0502020204030204" pitchFamily="34" charset="0"/>
              <a:buChar char="•"/>
            </a:pPr>
            <a:r>
              <a:rPr lang="en-US" sz="8000" dirty="0"/>
              <a:t>In 2017, the U.S. Department of Health &amp; Human Services (HHS) declared a </a:t>
            </a:r>
            <a:r>
              <a:rPr lang="en-US" sz="8000" b="1" dirty="0"/>
              <a:t>public health emergency </a:t>
            </a:r>
            <a:r>
              <a:rPr lang="en-US" sz="8000" dirty="0"/>
              <a:t>regarding increase use of opioids.</a:t>
            </a:r>
          </a:p>
          <a:p>
            <a:pPr marL="566928" indent="-457200">
              <a:buSzPct val="96000"/>
              <a:buFont typeface="Calibri" panose="020F0502020204030204" pitchFamily="34" charset="0"/>
              <a:buChar char="•"/>
            </a:pPr>
            <a:r>
              <a:rPr lang="en-US" sz="8000" dirty="0"/>
              <a:t>Drug overdose is the leading cause of unintentional injury-associated death in the United States. In fatal drug overdoses in 2017, prescription opioids were involved in 24.2%.*</a:t>
            </a:r>
          </a:p>
          <a:p>
            <a:pPr marL="566928" indent="-457200">
              <a:buSzPct val="96000"/>
              <a:buFont typeface="Calibri" panose="020F0502020204030204" pitchFamily="34" charset="0"/>
              <a:buChar char="•"/>
            </a:pPr>
            <a:r>
              <a:rPr lang="en-US" sz="8000" dirty="0"/>
              <a:t>Medication-assisted treatment (MAT) is treatment for opioid use disorder (OUD) that combines the use of medications such as methadone, buprenorphine, or naltrexone with counseling and behavioral therapies.</a:t>
            </a:r>
          </a:p>
          <a:p>
            <a:pPr marL="109728" indent="0">
              <a:buSzPct val="96000"/>
              <a:buNone/>
            </a:pPr>
            <a:endParaRPr lang="en-US" sz="3200" dirty="0"/>
          </a:p>
          <a:p>
            <a:pPr marL="109728" indent="0">
              <a:buSzPct val="96000"/>
              <a:buNone/>
            </a:pPr>
            <a:r>
              <a:rPr lang="en-US" sz="5000" dirty="0"/>
              <a:t>*Scholl L, Seth P, </a:t>
            </a:r>
            <a:r>
              <a:rPr lang="en-US" sz="5000" dirty="0" err="1"/>
              <a:t>Kariisa</a:t>
            </a:r>
            <a:r>
              <a:rPr lang="en-US" sz="5000" dirty="0"/>
              <a:t> M, Wilson N, Baldwin G. Drug and opioid-involved overdose deaths—United States, 2013–2017. MMWR </a:t>
            </a:r>
            <a:r>
              <a:rPr lang="en-US" sz="5000" dirty="0" err="1"/>
              <a:t>Morb</a:t>
            </a:r>
            <a:r>
              <a:rPr lang="en-US" sz="5000" dirty="0"/>
              <a:t> Mortal </a:t>
            </a:r>
            <a:r>
              <a:rPr lang="en-US" sz="5000" dirty="0" err="1"/>
              <a:t>Wkly</a:t>
            </a:r>
            <a:r>
              <a:rPr lang="en-US" sz="5000" dirty="0"/>
              <a:t> Rep 2018</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2</a:t>
            </a:fld>
            <a:endParaRPr kumimoji="0" lang="en-US"/>
          </a:p>
        </p:txBody>
      </p:sp>
    </p:spTree>
    <p:extLst>
      <p:ext uri="{BB962C8B-B14F-4D97-AF65-F5344CB8AC3E}">
        <p14:creationId xmlns:p14="http://schemas.microsoft.com/office/powerpoint/2010/main" val="20597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3076493"/>
          </a:xfrm>
        </p:spPr>
        <p:txBody>
          <a:bodyPr>
            <a:noAutofit/>
          </a:bodyPr>
          <a:lstStyle/>
          <a:p>
            <a:br>
              <a:rPr lang="en-US" sz="3200" dirty="0">
                <a:solidFill>
                  <a:schemeClr val="tx1"/>
                </a:solidFill>
              </a:rPr>
            </a:br>
            <a:br>
              <a:rPr lang="en-US" sz="3200" dirty="0">
                <a:solidFill>
                  <a:schemeClr val="tx1"/>
                </a:solidFill>
              </a:rPr>
            </a:br>
            <a:r>
              <a:rPr lang="en-US" sz="3600" dirty="0">
                <a:solidFill>
                  <a:schemeClr val="tx1"/>
                </a:solidFill>
              </a:rPr>
              <a:t>Access to Health Care:</a:t>
            </a:r>
            <a:br>
              <a:rPr lang="en-US" sz="3600" dirty="0">
                <a:solidFill>
                  <a:schemeClr val="tx1"/>
                </a:solidFill>
              </a:rPr>
            </a:br>
            <a:br>
              <a:rPr lang="en-US" sz="3600" dirty="0">
                <a:solidFill>
                  <a:schemeClr val="tx1"/>
                </a:solidFill>
              </a:rPr>
            </a:br>
            <a:r>
              <a:rPr lang="en-US" sz="3600" dirty="0">
                <a:solidFill>
                  <a:schemeClr val="tx1"/>
                </a:solidFill>
              </a:rPr>
              <a:t>ADA and Employment</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92268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7262" y="655637"/>
            <a:ext cx="7886700" cy="1325563"/>
          </a:xfrm>
        </p:spPr>
        <p:txBody>
          <a:bodyPr>
            <a:normAutofit/>
          </a:bodyPr>
          <a:lstStyle/>
          <a:p>
            <a:pPr algn="ctr"/>
            <a:r>
              <a:rPr lang="en-US" sz="3600" b="1" dirty="0">
                <a:latin typeface="+mn-lt"/>
              </a:rPr>
              <a:t>Nondiscrimination in Employment</a:t>
            </a:r>
          </a:p>
        </p:txBody>
      </p:sp>
      <p:sp>
        <p:nvSpPr>
          <p:cNvPr id="2" name="Content Placeholder 1"/>
          <p:cNvSpPr>
            <a:spLocks noGrp="1"/>
          </p:cNvSpPr>
          <p:nvPr>
            <p:ph idx="1"/>
          </p:nvPr>
        </p:nvSpPr>
        <p:spPr>
          <a:xfrm>
            <a:off x="303212" y="1676400"/>
            <a:ext cx="11734800" cy="4724400"/>
          </a:xfrm>
        </p:spPr>
        <p:txBody>
          <a:bodyPr/>
          <a:lstStyle/>
          <a:p>
            <a:pPr marL="566928" indent="-457200"/>
            <a:r>
              <a:rPr lang="en-US" sz="3200" dirty="0"/>
              <a:t>Covered employers may not discriminate against qualified individuals with disabilities in hiring or on-the-job. </a:t>
            </a:r>
          </a:p>
          <a:p>
            <a:pPr marL="566928" indent="-457200"/>
            <a:r>
              <a:rPr lang="en-US" sz="3200" dirty="0"/>
              <a:t>Further, qualified employees may not be excluded from participation in, or be denied the benefits of, the goods, services, programs, or activities of employment, on the basis of disability.</a:t>
            </a:r>
          </a:p>
          <a:p>
            <a:endParaRPr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21</a:t>
            </a:fld>
            <a:endParaRPr kumimoji="0" lang="en-US"/>
          </a:p>
        </p:txBody>
      </p:sp>
      <p:pic>
        <p:nvPicPr>
          <p:cNvPr id="4" name="Picture 3" descr="silhouette of a man and a woman seated at a table with papers in front of them">
            <a:extLst>
              <a:ext uri="{FF2B5EF4-FFF2-40B4-BE49-F238E27FC236}">
                <a16:creationId xmlns:a16="http://schemas.microsoft.com/office/drawing/2014/main" id="{14C4DC8A-A72A-4A66-80FB-5CB75D77B6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4188" y="4168776"/>
            <a:ext cx="2667000" cy="2552700"/>
          </a:xfrm>
          <a:prstGeom prst="rect">
            <a:avLst/>
          </a:prstGeom>
        </p:spPr>
      </p:pic>
    </p:spTree>
    <p:extLst>
      <p:ext uri="{BB962C8B-B14F-4D97-AF65-F5344CB8AC3E}">
        <p14:creationId xmlns:p14="http://schemas.microsoft.com/office/powerpoint/2010/main" val="325346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6612" y="533400"/>
            <a:ext cx="10820400" cy="1325563"/>
          </a:xfrm>
        </p:spPr>
        <p:txBody>
          <a:bodyPr>
            <a:normAutofit/>
          </a:bodyPr>
          <a:lstStyle/>
          <a:p>
            <a:pPr algn="ctr"/>
            <a:r>
              <a:rPr lang="en-US" sz="3600" b="1" dirty="0">
                <a:latin typeface="+mn-lt"/>
              </a:rPr>
              <a:t>Unlawful Medical/Disability Inquiries in Employment</a:t>
            </a:r>
          </a:p>
        </p:txBody>
      </p:sp>
      <p:sp>
        <p:nvSpPr>
          <p:cNvPr id="2" name="Content Placeholder 1"/>
          <p:cNvSpPr>
            <a:spLocks noGrp="1"/>
          </p:cNvSpPr>
          <p:nvPr>
            <p:ph idx="1"/>
          </p:nvPr>
        </p:nvSpPr>
        <p:spPr>
          <a:xfrm>
            <a:off x="227012" y="1676400"/>
            <a:ext cx="11811000" cy="5045076"/>
          </a:xfrm>
        </p:spPr>
        <p:txBody>
          <a:bodyPr>
            <a:normAutofit fontScale="92500" lnSpcReduction="10000"/>
          </a:bodyPr>
          <a:lstStyle/>
          <a:p>
            <a:pPr marL="566928" indent="-457200"/>
            <a:r>
              <a:rPr lang="en-US" sz="3500" dirty="0"/>
              <a:t>An employer may not ask a job applicant to answer medical questions or take a medical exam before extending a job offer.</a:t>
            </a:r>
          </a:p>
          <a:p>
            <a:pPr marL="566928" indent="-457200"/>
            <a:r>
              <a:rPr lang="en-US" sz="3500" dirty="0"/>
              <a:t>An employer also may not ask job applicants if they have a disability (or about the nature of an obvious disability). An employer may ask job applicants whether they can perform the job and how they would perform the job, with or without a reasonable accommodation.</a:t>
            </a:r>
          </a:p>
          <a:p>
            <a:pPr marL="566928" indent="-457200"/>
            <a:r>
              <a:rPr lang="en-US" sz="3500" dirty="0"/>
              <a:t>After a job is offered, the law allows an employer to condition the job offer on the applicant answering certain medical questions or successfully passing a medical exam, but only if all new employees in the same type of job have to answer the questions or take the exam.</a:t>
            </a:r>
          </a:p>
          <a:p>
            <a:pPr marL="566928" indent="-457200"/>
            <a:endParaRPr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22</a:t>
            </a:fld>
            <a:endParaRPr kumimoji="0" lang="en-US"/>
          </a:p>
        </p:txBody>
      </p:sp>
    </p:spTree>
    <p:extLst>
      <p:ext uri="{BB962C8B-B14F-4D97-AF65-F5344CB8AC3E}">
        <p14:creationId xmlns:p14="http://schemas.microsoft.com/office/powerpoint/2010/main" val="124396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412" y="692942"/>
            <a:ext cx="10820400" cy="1325563"/>
          </a:xfrm>
        </p:spPr>
        <p:txBody>
          <a:bodyPr>
            <a:normAutofit/>
          </a:bodyPr>
          <a:lstStyle/>
          <a:p>
            <a:pPr algn="ctr"/>
            <a:r>
              <a:rPr lang="en-US" sz="3600" b="1" dirty="0">
                <a:latin typeface="+mn-lt"/>
              </a:rPr>
              <a:t>Unlawful Medical/Disability Inquiries in Employment</a:t>
            </a:r>
          </a:p>
        </p:txBody>
      </p:sp>
      <p:sp>
        <p:nvSpPr>
          <p:cNvPr id="2" name="Content Placeholder 1"/>
          <p:cNvSpPr>
            <a:spLocks noGrp="1"/>
          </p:cNvSpPr>
          <p:nvPr>
            <p:ph idx="1"/>
          </p:nvPr>
        </p:nvSpPr>
        <p:spPr>
          <a:xfrm>
            <a:off x="303212" y="1828800"/>
            <a:ext cx="11734800" cy="4572000"/>
          </a:xfrm>
        </p:spPr>
        <p:txBody>
          <a:bodyPr>
            <a:normAutofit/>
          </a:bodyPr>
          <a:lstStyle/>
          <a:p>
            <a:pPr marL="566928" indent="-457200"/>
            <a:r>
              <a:rPr lang="en-US" sz="3200" dirty="0"/>
              <a:t>If a job applicant or employee tests positive for drugs commonly used in medically-assisted treatment (MAT) like Methadone or Suboxone, the employer cannot refuse to hire the applicant or terminate the employee.</a:t>
            </a:r>
          </a:p>
          <a:p>
            <a:pPr marL="566928" indent="-457200"/>
            <a:r>
              <a:rPr lang="en-US" sz="3200" dirty="0"/>
              <a:t>Instead, the employer must conduct an individualized inquiry to determine if that applicant or employee can perform the essential functions of his or her job with or without a reasonable accommodation.</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23</a:t>
            </a:fld>
            <a:endParaRPr kumimoji="0" lang="en-US"/>
          </a:p>
        </p:txBody>
      </p:sp>
    </p:spTree>
    <p:extLst>
      <p:ext uri="{BB962C8B-B14F-4D97-AF65-F5344CB8AC3E}">
        <p14:creationId xmlns:p14="http://schemas.microsoft.com/office/powerpoint/2010/main" val="247649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46F3-D887-4FB7-BBED-0D73CE5E1DD5}"/>
              </a:ext>
            </a:extLst>
          </p:cNvPr>
          <p:cNvSpPr>
            <a:spLocks noGrp="1"/>
          </p:cNvSpPr>
          <p:nvPr>
            <p:ph type="title"/>
          </p:nvPr>
        </p:nvSpPr>
        <p:spPr>
          <a:xfrm>
            <a:off x="837981" y="838201"/>
            <a:ext cx="10512862" cy="822326"/>
          </a:xfrm>
        </p:spPr>
        <p:txBody>
          <a:bodyPr>
            <a:normAutofit/>
          </a:bodyPr>
          <a:lstStyle/>
          <a:p>
            <a:pPr algn="ctr"/>
            <a:r>
              <a:rPr lang="en-US" sz="3600" b="1" dirty="0">
                <a:latin typeface="+mn-lt"/>
              </a:rPr>
              <a:t>Case Example: EEOC v. Appalachian Woods, Inc. </a:t>
            </a:r>
          </a:p>
        </p:txBody>
      </p:sp>
      <p:sp>
        <p:nvSpPr>
          <p:cNvPr id="3" name="Content Placeholder 2">
            <a:extLst>
              <a:ext uri="{FF2B5EF4-FFF2-40B4-BE49-F238E27FC236}">
                <a16:creationId xmlns:a16="http://schemas.microsoft.com/office/drawing/2014/main" id="{8CB314DF-FB42-4532-86B1-DC9889B935E8}"/>
              </a:ext>
            </a:extLst>
          </p:cNvPr>
          <p:cNvSpPr>
            <a:spLocks noGrp="1"/>
          </p:cNvSpPr>
          <p:nvPr>
            <p:ph idx="1"/>
          </p:nvPr>
        </p:nvSpPr>
        <p:spPr>
          <a:xfrm>
            <a:off x="303212" y="1660527"/>
            <a:ext cx="11582400" cy="4816474"/>
          </a:xfrm>
        </p:spPr>
        <p:txBody>
          <a:bodyPr>
            <a:normAutofit lnSpcReduction="10000"/>
          </a:bodyPr>
          <a:lstStyle/>
          <a:p>
            <a:r>
              <a:rPr lang="en-US" sz="3200" dirty="0"/>
              <a:t>The U.S. Equal Employment Opportunity Commission (EEOC) filed a lawsuit in October of 2018 against Appalachian Wood Products, Inc., a Clearfield, Pennsylvania-based supplier of cabinet components to the kitchen and bath industry. The EEOC alleged that Appalachian Woods violated federal law when it subjected factory applicants to unlawful medical inquiries and refused to hire qualified applicants based on their disability or medical treatment (taking Methadone or Suboxone) without first evaluating their ability to safely perform their jobs.</a:t>
            </a:r>
          </a:p>
          <a:p>
            <a:pPr marL="0" indent="0">
              <a:buNone/>
            </a:pPr>
            <a:endParaRPr lang="en-US" sz="3200" dirty="0"/>
          </a:p>
          <a:p>
            <a:r>
              <a:rPr lang="en-US" sz="3200" dirty="0"/>
              <a:t>Case pending (delay due to government shutdown)</a:t>
            </a:r>
          </a:p>
          <a:p>
            <a:endParaRPr lang="en-US" sz="3200" dirty="0"/>
          </a:p>
        </p:txBody>
      </p:sp>
      <p:sp>
        <p:nvSpPr>
          <p:cNvPr id="4" name="Slide Number Placeholder 3">
            <a:extLst>
              <a:ext uri="{FF2B5EF4-FFF2-40B4-BE49-F238E27FC236}">
                <a16:creationId xmlns:a16="http://schemas.microsoft.com/office/drawing/2014/main" id="{59278F57-D1F6-47BF-8F66-9B3A2DFDB6C3}"/>
              </a:ext>
            </a:extLst>
          </p:cNvPr>
          <p:cNvSpPr>
            <a:spLocks noGrp="1"/>
          </p:cNvSpPr>
          <p:nvPr>
            <p:ph type="sldNum" sz="quarter" idx="12"/>
          </p:nvPr>
        </p:nvSpPr>
        <p:spPr/>
        <p:txBody>
          <a:bodyPr/>
          <a:lstStyle/>
          <a:p>
            <a:fld id="{042AED99-7FB4-404E-8A97-64753DCE42EC}" type="slidenum">
              <a:rPr kumimoji="0" lang="en-US" smtClean="0"/>
              <a:pPr/>
              <a:t>24</a:t>
            </a:fld>
            <a:endParaRPr kumimoji="0" lang="en-US"/>
          </a:p>
        </p:txBody>
      </p:sp>
    </p:spTree>
    <p:extLst>
      <p:ext uri="{BB962C8B-B14F-4D97-AF65-F5344CB8AC3E}">
        <p14:creationId xmlns:p14="http://schemas.microsoft.com/office/powerpoint/2010/main" val="1497482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46F3-D887-4FB7-BBED-0D73CE5E1DD5}"/>
              </a:ext>
            </a:extLst>
          </p:cNvPr>
          <p:cNvSpPr>
            <a:spLocks noGrp="1"/>
          </p:cNvSpPr>
          <p:nvPr>
            <p:ph type="title"/>
          </p:nvPr>
        </p:nvSpPr>
        <p:spPr>
          <a:xfrm>
            <a:off x="837981" y="838201"/>
            <a:ext cx="10512862" cy="822326"/>
          </a:xfrm>
        </p:spPr>
        <p:txBody>
          <a:bodyPr>
            <a:normAutofit/>
          </a:bodyPr>
          <a:lstStyle/>
          <a:p>
            <a:pPr algn="ctr"/>
            <a:r>
              <a:rPr lang="en-US" sz="3600" b="1" dirty="0">
                <a:latin typeface="+mn-lt"/>
              </a:rPr>
              <a:t>Case Example: EEOC v. Steel Painters, LLC</a:t>
            </a:r>
          </a:p>
        </p:txBody>
      </p:sp>
      <p:sp>
        <p:nvSpPr>
          <p:cNvPr id="3" name="Content Placeholder 2">
            <a:extLst>
              <a:ext uri="{FF2B5EF4-FFF2-40B4-BE49-F238E27FC236}">
                <a16:creationId xmlns:a16="http://schemas.microsoft.com/office/drawing/2014/main" id="{8CB314DF-FB42-4532-86B1-DC9889B935E8}"/>
              </a:ext>
            </a:extLst>
          </p:cNvPr>
          <p:cNvSpPr>
            <a:spLocks noGrp="1"/>
          </p:cNvSpPr>
          <p:nvPr>
            <p:ph idx="1"/>
          </p:nvPr>
        </p:nvSpPr>
        <p:spPr>
          <a:xfrm>
            <a:off x="303212" y="1660527"/>
            <a:ext cx="11582400" cy="4816474"/>
          </a:xfrm>
        </p:spPr>
        <p:txBody>
          <a:bodyPr>
            <a:normAutofit/>
          </a:bodyPr>
          <a:lstStyle/>
          <a:p>
            <a:r>
              <a:rPr lang="en-US" sz="3200" dirty="0"/>
              <a:t>In a complaint filed in June of 2018, the U.S. Equal Employment Opportunity Commission (EEOC) alleged that Steel Painters, LLC, a Beaumont, Texas-based painting company, unlawfully fired a worker because it regarded him as disabled and because of his record of a disability. The employee had been dependent on opioid medication in the past but was in recovery treatment.</a:t>
            </a:r>
          </a:p>
          <a:p>
            <a:endParaRPr lang="en-US" sz="3200" dirty="0"/>
          </a:p>
          <a:p>
            <a:r>
              <a:rPr lang="en-US" sz="3200" dirty="0"/>
              <a:t>Trial pending (delay due to government shutdown)</a:t>
            </a:r>
          </a:p>
          <a:p>
            <a:endParaRPr lang="en-US" sz="3200" dirty="0"/>
          </a:p>
        </p:txBody>
      </p:sp>
      <p:sp>
        <p:nvSpPr>
          <p:cNvPr id="4" name="Slide Number Placeholder 3">
            <a:extLst>
              <a:ext uri="{FF2B5EF4-FFF2-40B4-BE49-F238E27FC236}">
                <a16:creationId xmlns:a16="http://schemas.microsoft.com/office/drawing/2014/main" id="{59278F57-D1F6-47BF-8F66-9B3A2DFDB6C3}"/>
              </a:ext>
            </a:extLst>
          </p:cNvPr>
          <p:cNvSpPr>
            <a:spLocks noGrp="1"/>
          </p:cNvSpPr>
          <p:nvPr>
            <p:ph type="sldNum" sz="quarter" idx="12"/>
          </p:nvPr>
        </p:nvSpPr>
        <p:spPr/>
        <p:txBody>
          <a:bodyPr/>
          <a:lstStyle/>
          <a:p>
            <a:fld id="{042AED99-7FB4-404E-8A97-64753DCE42EC}" type="slidenum">
              <a:rPr kumimoji="0" lang="en-US" smtClean="0"/>
              <a:pPr/>
              <a:t>25</a:t>
            </a:fld>
            <a:endParaRPr kumimoji="0" lang="en-US"/>
          </a:p>
        </p:txBody>
      </p:sp>
    </p:spTree>
    <p:extLst>
      <p:ext uri="{BB962C8B-B14F-4D97-AF65-F5344CB8AC3E}">
        <p14:creationId xmlns:p14="http://schemas.microsoft.com/office/powerpoint/2010/main" val="405634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1140683"/>
            <a:ext cx="9448800" cy="646331"/>
          </a:xfrm>
          <a:prstGeom prst="rect">
            <a:avLst/>
          </a:prstGeom>
        </p:spPr>
        <p:txBody>
          <a:bodyPr wrap="square">
            <a:spAutoFit/>
          </a:bodyPr>
          <a:lstStyle/>
          <a:p>
            <a:pPr algn="ctr"/>
            <a:r>
              <a:rPr lang="en-US" altLang="en-US" sz="3600" b="1" dirty="0"/>
              <a:t>Employment Defenses Available</a:t>
            </a:r>
            <a:endParaRPr lang="en-US" sz="3600" b="1" dirty="0"/>
          </a:p>
        </p:txBody>
      </p:sp>
      <p:sp>
        <p:nvSpPr>
          <p:cNvPr id="4" name="TextBox 3"/>
          <p:cNvSpPr txBox="1"/>
          <p:nvPr/>
        </p:nvSpPr>
        <p:spPr>
          <a:xfrm>
            <a:off x="0" y="1463849"/>
            <a:ext cx="11734800" cy="6001643"/>
          </a:xfrm>
          <a:prstGeom prst="rect">
            <a:avLst/>
          </a:prstGeom>
          <a:noFill/>
        </p:spPr>
        <p:txBody>
          <a:bodyPr wrap="square" rtlCol="0">
            <a:spAutoFit/>
          </a:bodyPr>
          <a:lstStyle/>
          <a:p>
            <a:endParaRPr lang="en-US" sz="3200" b="1" dirty="0">
              <a:solidFill>
                <a:schemeClr val="accent3">
                  <a:lumMod val="50000"/>
                </a:schemeClr>
              </a:solidFill>
            </a:endParaRPr>
          </a:p>
          <a:p>
            <a:pPr marL="457200" indent="-457200">
              <a:buFont typeface="Arial" panose="020B0604020202020204" pitchFamily="34" charset="0"/>
              <a:buChar char="•"/>
            </a:pPr>
            <a:r>
              <a:rPr lang="en-US" sz="3200" dirty="0"/>
              <a:t>Covered employers are allowed to have defenses:</a:t>
            </a:r>
          </a:p>
          <a:p>
            <a:pPr marL="457200" indent="-457200">
              <a:buFont typeface="Arial" panose="020B0604020202020204" pitchFamily="34" charset="0"/>
              <a:buChar char="•"/>
            </a:pPr>
            <a:r>
              <a:rPr lang="en-US" sz="3200" dirty="0"/>
              <a:t>Undue hardship - an action requiring significant difficulty or expense</a:t>
            </a:r>
          </a:p>
          <a:p>
            <a:pPr marL="457200" indent="-457200">
              <a:buFont typeface="Arial" panose="020B0604020202020204" pitchFamily="34" charset="0"/>
              <a:buChar char="•"/>
            </a:pPr>
            <a:r>
              <a:rPr lang="en-US" sz="3200" dirty="0"/>
              <a:t>Requirement for absence of prohibited drugs (e.g., for transportation providers, crane operators, etc.)</a:t>
            </a:r>
          </a:p>
          <a:p>
            <a:pPr marL="457200" indent="-457200">
              <a:buFont typeface="Arial" panose="020B0604020202020204" pitchFamily="34" charset="0"/>
              <a:buChar char="•"/>
            </a:pPr>
            <a:r>
              <a:rPr lang="en-US" sz="3200" dirty="0"/>
              <a:t>Direct threat to employee or others that cannot be eliminated through reasonable accommodation determined after individualized assessment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solidFill>
                <a:schemeClr val="accent3">
                  <a:lumMod val="50000"/>
                </a:schemeClr>
              </a:solidFill>
            </a:endParaRPr>
          </a:p>
          <a:p>
            <a:endParaRPr lang="en-US" sz="3200" dirty="0">
              <a:solidFill>
                <a:schemeClr val="accent3">
                  <a:lumMod val="50000"/>
                </a:schemeClr>
              </a:solidFill>
            </a:endParaRP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26</a:t>
            </a:fld>
            <a:endParaRPr lang="en-US" sz="2000" dirty="0"/>
          </a:p>
        </p:txBody>
      </p:sp>
    </p:spTree>
    <p:extLst>
      <p:ext uri="{BB962C8B-B14F-4D97-AF65-F5344CB8AC3E}">
        <p14:creationId xmlns:p14="http://schemas.microsoft.com/office/powerpoint/2010/main" val="169838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3076493"/>
          </a:xfrm>
        </p:spPr>
        <p:txBody>
          <a:bodyPr>
            <a:noAutofit/>
          </a:bodyPr>
          <a:lstStyle/>
          <a:p>
            <a:br>
              <a:rPr lang="en-US" sz="3200" dirty="0">
                <a:solidFill>
                  <a:schemeClr val="tx1"/>
                </a:solidFill>
              </a:rPr>
            </a:br>
            <a:br>
              <a:rPr lang="en-US" sz="3200" dirty="0">
                <a:solidFill>
                  <a:schemeClr val="tx1"/>
                </a:solidFill>
              </a:rPr>
            </a:br>
            <a:r>
              <a:rPr lang="en-US" sz="3600" dirty="0">
                <a:solidFill>
                  <a:schemeClr val="tx1"/>
                </a:solidFill>
              </a:rPr>
              <a:t>Access to Health Care:</a:t>
            </a:r>
            <a:br>
              <a:rPr lang="en-US" sz="3600" dirty="0">
                <a:solidFill>
                  <a:schemeClr val="tx1"/>
                </a:solidFill>
              </a:rPr>
            </a:br>
            <a:br>
              <a:rPr lang="en-US" sz="3600" dirty="0">
                <a:solidFill>
                  <a:schemeClr val="tx1"/>
                </a:solidFill>
              </a:rPr>
            </a:br>
            <a:r>
              <a:rPr lang="en-US" sz="3600" dirty="0">
                <a:solidFill>
                  <a:schemeClr val="tx1"/>
                </a:solidFill>
              </a:rPr>
              <a:t>Prohibited Discrimination under ADA Titles II and III</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363053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3412" y="928685"/>
            <a:ext cx="7886700" cy="1325563"/>
          </a:xfrm>
        </p:spPr>
        <p:txBody>
          <a:bodyPr>
            <a:normAutofit/>
          </a:bodyPr>
          <a:lstStyle/>
          <a:p>
            <a:pPr algn="ctr"/>
            <a:r>
              <a:rPr lang="en-US" sz="3600" b="1" dirty="0">
                <a:latin typeface="+mn-lt"/>
              </a:rPr>
              <a:t>General Nondiscrimination</a:t>
            </a:r>
          </a:p>
        </p:txBody>
      </p:sp>
      <p:sp>
        <p:nvSpPr>
          <p:cNvPr id="2" name="Content Placeholder 1"/>
          <p:cNvSpPr>
            <a:spLocks noGrp="1"/>
          </p:cNvSpPr>
          <p:nvPr>
            <p:ph idx="1"/>
          </p:nvPr>
        </p:nvSpPr>
        <p:spPr>
          <a:xfrm>
            <a:off x="303212" y="2514600"/>
            <a:ext cx="11734800" cy="3886200"/>
          </a:xfrm>
        </p:spPr>
        <p:txBody>
          <a:bodyPr/>
          <a:lstStyle/>
          <a:p>
            <a:pPr marL="109728" indent="0">
              <a:buNone/>
            </a:pPr>
            <a:r>
              <a:rPr lang="en-US" sz="3200" dirty="0"/>
              <a:t>Qualified individuals with disabilities may not be excluded from participation in, or be denied the benefits of, the goods, services, programs, or activities of a public entity or a public accommodation, or be subjected to discrimination by any public entity or public accommodation, on the basis of disability.</a:t>
            </a:r>
          </a:p>
          <a:p>
            <a:endParaRPr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28</a:t>
            </a:fld>
            <a:endParaRPr kumimoji="0" lang="en-US"/>
          </a:p>
        </p:txBody>
      </p:sp>
    </p:spTree>
    <p:extLst>
      <p:ext uri="{BB962C8B-B14F-4D97-AF65-F5344CB8AC3E}">
        <p14:creationId xmlns:p14="http://schemas.microsoft.com/office/powerpoint/2010/main" val="424444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2362200"/>
            <a:ext cx="11506200" cy="4172979"/>
          </a:xfrm>
        </p:spPr>
        <p:txBody>
          <a:bodyPr>
            <a:normAutofit/>
          </a:bodyPr>
          <a:lstStyle/>
          <a:p>
            <a:r>
              <a:rPr lang="en-US" sz="3200" dirty="0"/>
              <a:t>Selma Medical Associates (Selma), a Winchester, Virginia medical facility that provides primary and specialty care, allegedly refused to accept a prospective patient for an appointment due to the patient’s use of Suboxone.</a:t>
            </a:r>
          </a:p>
          <a:p>
            <a:pPr marL="0" indent="0">
              <a:buNone/>
            </a:pPr>
            <a:endParaRPr lang="en-US" sz="3200" dirty="0"/>
          </a:p>
          <a:p>
            <a:r>
              <a:rPr lang="en-US" sz="3200" dirty="0"/>
              <a:t>The facility allegedly regularly turned away prospective patients who lawfully took controlled substances to treat their medical conditions.</a:t>
            </a:r>
          </a:p>
          <a:p>
            <a:endParaRPr lang="en-US" dirty="0">
              <a:solidFill>
                <a:schemeClr val="tx1"/>
              </a:solidFill>
            </a:endParaRPr>
          </a:p>
          <a:p>
            <a:endParaRPr lang="en-US" dirty="0"/>
          </a:p>
        </p:txBody>
      </p:sp>
      <p:sp>
        <p:nvSpPr>
          <p:cNvPr id="2" name="Title 1"/>
          <p:cNvSpPr>
            <a:spLocks noGrp="1"/>
          </p:cNvSpPr>
          <p:nvPr>
            <p:ph type="title"/>
          </p:nvPr>
        </p:nvSpPr>
        <p:spPr>
          <a:xfrm>
            <a:off x="868453" y="854115"/>
            <a:ext cx="10512862" cy="1325563"/>
          </a:xfrm>
        </p:spPr>
        <p:txBody>
          <a:bodyPr>
            <a:normAutofit/>
          </a:bodyPr>
          <a:lstStyle/>
          <a:p>
            <a:pPr algn="ctr"/>
            <a:r>
              <a:rPr lang="en-US" sz="3600" b="1" dirty="0">
                <a:latin typeface="+mn-lt"/>
              </a:rPr>
              <a:t>Settlement Example: Selma Medical Associates, Inc. </a:t>
            </a:r>
          </a:p>
        </p:txBody>
      </p:sp>
    </p:spTree>
    <p:extLst>
      <p:ext uri="{BB962C8B-B14F-4D97-AF65-F5344CB8AC3E}">
        <p14:creationId xmlns:p14="http://schemas.microsoft.com/office/powerpoint/2010/main" val="116802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3076493"/>
          </a:xfrm>
        </p:spPr>
        <p:txBody>
          <a:bodyPr>
            <a:noAutofit/>
          </a:bodyPr>
          <a:lstStyle/>
          <a:p>
            <a:br>
              <a:rPr lang="en-US" sz="3200" dirty="0">
                <a:solidFill>
                  <a:schemeClr val="tx1"/>
                </a:solidFill>
              </a:rPr>
            </a:br>
            <a:br>
              <a:rPr lang="en-US" sz="3200" dirty="0">
                <a:solidFill>
                  <a:schemeClr val="tx1"/>
                </a:solidFill>
              </a:rPr>
            </a:br>
            <a:r>
              <a:rPr lang="en-US" sz="3600" dirty="0">
                <a:solidFill>
                  <a:schemeClr val="tx1"/>
                </a:solidFill>
              </a:rPr>
              <a:t>Access to Health Care:</a:t>
            </a:r>
            <a:br>
              <a:rPr lang="en-US" sz="3600" dirty="0">
                <a:solidFill>
                  <a:schemeClr val="tx1"/>
                </a:solidFill>
              </a:rPr>
            </a:br>
            <a:br>
              <a:rPr lang="en-US" sz="3600" dirty="0">
                <a:solidFill>
                  <a:schemeClr val="tx1"/>
                </a:solidFill>
              </a:rPr>
            </a:br>
            <a:r>
              <a:rPr lang="en-US" sz="3600" dirty="0">
                <a:solidFill>
                  <a:schemeClr val="tx1"/>
                </a:solidFill>
              </a:rPr>
              <a:t>Definition of Disability</a:t>
            </a: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113532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5D209-76CA-E147-8678-423CCA222C78}"/>
              </a:ext>
            </a:extLst>
          </p:cNvPr>
          <p:cNvSpPr>
            <a:spLocks noGrp="1"/>
          </p:cNvSpPr>
          <p:nvPr>
            <p:ph idx="1"/>
          </p:nvPr>
        </p:nvSpPr>
        <p:spPr>
          <a:xfrm>
            <a:off x="379412" y="2362200"/>
            <a:ext cx="11506200" cy="4267199"/>
          </a:xfrm>
        </p:spPr>
        <p:txBody>
          <a:bodyPr>
            <a:normAutofit lnSpcReduction="10000"/>
          </a:bodyPr>
          <a:lstStyle/>
          <a:p>
            <a:r>
              <a:rPr lang="en-US" sz="3200" dirty="0"/>
              <a:t>In a settlement agreement with the U.S. Department of Justice, Selma agreed:</a:t>
            </a:r>
          </a:p>
          <a:p>
            <a:pPr marL="1133654" lvl="2" indent="-457200"/>
            <a:r>
              <a:rPr lang="en-US" sz="3200" dirty="0"/>
              <a:t>not to deny services on the basis of disability, including opioid use disorder</a:t>
            </a:r>
          </a:p>
          <a:p>
            <a:pPr marL="1133654" lvl="2" indent="-457200"/>
            <a:r>
              <a:rPr lang="en-US" sz="3200" dirty="0"/>
              <a:t>not to apply standards or criteria that screen out individuals with disabilities</a:t>
            </a:r>
          </a:p>
          <a:p>
            <a:pPr marL="1133654" lvl="2" indent="-457200"/>
            <a:r>
              <a:rPr lang="en-US" sz="3200" dirty="0"/>
              <a:t>to adopt non-discrimination policies and train staff</a:t>
            </a:r>
          </a:p>
          <a:p>
            <a:pPr marL="1133654" lvl="2" indent="-457200"/>
            <a:r>
              <a:rPr lang="en-US" sz="3200" dirty="0"/>
              <a:t>to pay $30,000 in damages to complainant and a $10,000 civil penalty</a:t>
            </a:r>
          </a:p>
          <a:p>
            <a:endParaRPr lang="en-US" dirty="0"/>
          </a:p>
        </p:txBody>
      </p:sp>
      <p:sp>
        <p:nvSpPr>
          <p:cNvPr id="2" name="Title 1">
            <a:extLst>
              <a:ext uri="{FF2B5EF4-FFF2-40B4-BE49-F238E27FC236}">
                <a16:creationId xmlns:a16="http://schemas.microsoft.com/office/drawing/2014/main" id="{0935D4D4-393D-6F47-8219-2BA2745D00C3}"/>
              </a:ext>
            </a:extLst>
          </p:cNvPr>
          <p:cNvSpPr>
            <a:spLocks noGrp="1"/>
          </p:cNvSpPr>
          <p:nvPr>
            <p:ph type="title"/>
          </p:nvPr>
        </p:nvSpPr>
        <p:spPr>
          <a:xfrm>
            <a:off x="837982" y="838200"/>
            <a:ext cx="10512862" cy="1325563"/>
          </a:xfrm>
        </p:spPr>
        <p:txBody>
          <a:bodyPr>
            <a:normAutofit/>
          </a:bodyPr>
          <a:lstStyle/>
          <a:p>
            <a:pPr algn="ctr"/>
            <a:r>
              <a:rPr lang="en-US" sz="3600" b="1" dirty="0">
                <a:solidFill>
                  <a:prstClr val="black"/>
                </a:solidFill>
                <a:latin typeface="Calibri" panose="020F0502020204030204"/>
              </a:rPr>
              <a:t>Settlement Example: Selma Medical Associates, Inc. </a:t>
            </a:r>
            <a:endParaRPr lang="en-US" sz="4400" dirty="0"/>
          </a:p>
        </p:txBody>
      </p:sp>
    </p:spTree>
    <p:extLst>
      <p:ext uri="{BB962C8B-B14F-4D97-AF65-F5344CB8AC3E}">
        <p14:creationId xmlns:p14="http://schemas.microsoft.com/office/powerpoint/2010/main" val="2178422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2438399"/>
            <a:ext cx="11887200" cy="3738563"/>
          </a:xfrm>
        </p:spPr>
        <p:txBody>
          <a:bodyPr>
            <a:normAutofit lnSpcReduction="10000"/>
          </a:bodyPr>
          <a:lstStyle/>
          <a:p>
            <a:r>
              <a:rPr lang="en-US" sz="3200" dirty="0" err="1"/>
              <a:t>Charlwell</a:t>
            </a:r>
            <a:r>
              <a:rPr lang="en-US" sz="3200" dirty="0"/>
              <a:t> Operating, a skilled nursing facility in Massachusetts allegedly denied admission to a </a:t>
            </a:r>
            <a:r>
              <a:rPr lang="en-US" sz="3200" b="1" dirty="0"/>
              <a:t>patient</a:t>
            </a:r>
            <a:r>
              <a:rPr lang="en-US" sz="3200" dirty="0"/>
              <a:t> with Opioid Use Disorder (OUD) due to the patient’s use of Suboxone. </a:t>
            </a:r>
          </a:p>
          <a:p>
            <a:r>
              <a:rPr lang="en-US" sz="3200" dirty="0"/>
              <a:t>In a settlement with the U.S. Department of Justice, </a:t>
            </a:r>
            <a:r>
              <a:rPr lang="en-US" sz="3200" dirty="0" err="1"/>
              <a:t>Charlwell</a:t>
            </a:r>
            <a:r>
              <a:rPr lang="en-US" sz="3200" dirty="0"/>
              <a:t> agreed to:</a:t>
            </a:r>
          </a:p>
          <a:p>
            <a:pPr marL="676590" lvl="1" indent="-457200"/>
            <a:r>
              <a:rPr lang="en-US" sz="3200" dirty="0"/>
              <a:t>Adopt a non-discrimination policy</a:t>
            </a:r>
          </a:p>
          <a:p>
            <a:pPr marL="676590" lvl="1" indent="-457200"/>
            <a:r>
              <a:rPr lang="en-US" sz="3200" dirty="0"/>
              <a:t>Provide training on the ADA and OUD to admissions personnel</a:t>
            </a:r>
          </a:p>
          <a:p>
            <a:pPr marL="676590" lvl="1" indent="-457200"/>
            <a:r>
              <a:rPr lang="en-US" sz="3200" dirty="0"/>
              <a:t>Pay a civil penalty of $5,000 to the United States</a:t>
            </a:r>
          </a:p>
          <a:p>
            <a:pPr marL="295186" indent="-295186">
              <a:buFont typeface="Wingdings" panose="05000000000000000000" pitchFamily="2" charset="2"/>
              <a:buChar char="Ø"/>
            </a:pPr>
            <a:endParaRPr lang="en-US" dirty="0">
              <a:solidFill>
                <a:schemeClr val="tx1"/>
              </a:solidFill>
            </a:endParaRPr>
          </a:p>
          <a:p>
            <a:endParaRPr lang="en-US" dirty="0"/>
          </a:p>
        </p:txBody>
      </p:sp>
      <p:sp>
        <p:nvSpPr>
          <p:cNvPr id="2" name="Title 1"/>
          <p:cNvSpPr>
            <a:spLocks noGrp="1"/>
          </p:cNvSpPr>
          <p:nvPr>
            <p:ph type="title"/>
          </p:nvPr>
        </p:nvSpPr>
        <p:spPr>
          <a:xfrm>
            <a:off x="1141412" y="990600"/>
            <a:ext cx="10512862" cy="1325563"/>
          </a:xfrm>
        </p:spPr>
        <p:txBody>
          <a:bodyPr>
            <a:normAutofit/>
          </a:bodyPr>
          <a:lstStyle/>
          <a:p>
            <a:pPr algn="ctr"/>
            <a:r>
              <a:rPr lang="en-US" sz="3600" b="1" dirty="0">
                <a:latin typeface="+mn-lt"/>
              </a:rPr>
              <a:t>Settlement Example: </a:t>
            </a:r>
            <a:r>
              <a:rPr lang="en-US" sz="3600" b="1" dirty="0" err="1">
                <a:latin typeface="+mn-lt"/>
              </a:rPr>
              <a:t>Charlwell</a:t>
            </a:r>
            <a:r>
              <a:rPr lang="en-US" sz="3600" b="1" dirty="0">
                <a:latin typeface="+mn-lt"/>
              </a:rPr>
              <a:t> Operating, LLC</a:t>
            </a:r>
          </a:p>
        </p:txBody>
      </p:sp>
    </p:spTree>
    <p:extLst>
      <p:ext uri="{BB962C8B-B14F-4D97-AF65-F5344CB8AC3E}">
        <p14:creationId xmlns:p14="http://schemas.microsoft.com/office/powerpoint/2010/main" val="336801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827212" y="715644"/>
            <a:ext cx="8686800" cy="1616076"/>
          </a:xfrm>
          <a:noFill/>
        </p:spPr>
        <p:txBody>
          <a:bodyPr vert="horz" lIns="92075" tIns="46038" rIns="92075" bIns="46038" rtlCol="0" anchor="ctr">
            <a:normAutofit/>
          </a:bodyPr>
          <a:lstStyle/>
          <a:p>
            <a:pPr algn="ctr" eaLnBrk="1" hangingPunct="1"/>
            <a:r>
              <a:rPr kumimoji="1" lang="en-US" sz="3600" b="1" dirty="0">
                <a:latin typeface="+mn-lt"/>
              </a:rPr>
              <a:t>Policy Modification Requirements </a:t>
            </a:r>
          </a:p>
        </p:txBody>
      </p:sp>
      <p:sp>
        <p:nvSpPr>
          <p:cNvPr id="8196" name="Rectangle 3"/>
          <p:cNvSpPr>
            <a:spLocks noGrp="1" noChangeArrowheads="1"/>
          </p:cNvSpPr>
          <p:nvPr>
            <p:ph idx="1"/>
          </p:nvPr>
        </p:nvSpPr>
        <p:spPr>
          <a:xfrm>
            <a:off x="379412" y="2209800"/>
            <a:ext cx="11582400" cy="3810000"/>
          </a:xfrm>
          <a:noFill/>
        </p:spPr>
        <p:txBody>
          <a:bodyPr vert="horz" lIns="92075" tIns="46038" rIns="92075" bIns="46038" rtlCol="0">
            <a:normAutofit/>
          </a:bodyPr>
          <a:lstStyle/>
          <a:p>
            <a:pPr eaLnBrk="1" hangingPunct="1">
              <a:lnSpc>
                <a:spcPct val="90000"/>
              </a:lnSpc>
              <a:buNone/>
            </a:pPr>
            <a:r>
              <a:rPr kumimoji="1" lang="en-US" sz="3200" dirty="0"/>
              <a:t>	Covered entities must modify policies and procedures so that people with disabilities are not denied the opportunity to participate in or benefit from goods, services, facilities, or privileges</a:t>
            </a:r>
          </a:p>
          <a:p>
            <a:pPr eaLnBrk="1" hangingPunct="1">
              <a:lnSpc>
                <a:spcPct val="90000"/>
              </a:lnSpc>
            </a:pPr>
            <a:endParaRPr kumimoji="1" lang="en-US" sz="2500" dirty="0"/>
          </a:p>
          <a:p>
            <a:pPr eaLnBrk="1" hangingPunct="1">
              <a:lnSpc>
                <a:spcPct val="90000"/>
              </a:lnSpc>
            </a:pPr>
            <a:endParaRPr kumimoji="1" lang="en-US" sz="2500" dirty="0"/>
          </a:p>
          <a:p>
            <a:pPr eaLnBrk="1" hangingPunct="1">
              <a:lnSpc>
                <a:spcPct val="90000"/>
              </a:lnSpc>
              <a:buFont typeface="Wingdings" pitchFamily="-60" charset="2"/>
              <a:buNone/>
            </a:pPr>
            <a:endParaRPr kumimoji="1" lang="en-US" sz="2500"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32</a:t>
            </a:fld>
            <a:endParaRPr kumimoji="0" lang="en-US"/>
          </a:p>
        </p:txBody>
      </p:sp>
      <p:pic>
        <p:nvPicPr>
          <p:cNvPr id="7173" name="Picture 5" descr="glasses on a paper"/>
          <p:cNvPicPr>
            <a:picLocks noChangeAspect="1" noChangeArrowheads="1"/>
          </p:cNvPicPr>
          <p:nvPr/>
        </p:nvPicPr>
        <p:blipFill>
          <a:blip r:embed="rId3" cstate="print"/>
          <a:srcRect/>
          <a:stretch>
            <a:fillRect/>
          </a:stretch>
        </p:blipFill>
        <p:spPr bwMode="auto">
          <a:xfrm>
            <a:off x="4878183" y="4648200"/>
            <a:ext cx="2473263" cy="1463040"/>
          </a:xfrm>
          <a:prstGeom prst="rect">
            <a:avLst/>
          </a:prstGeom>
          <a:noFill/>
        </p:spPr>
      </p:pic>
    </p:spTree>
    <p:extLst>
      <p:ext uri="{BB962C8B-B14F-4D97-AF65-F5344CB8AC3E}">
        <p14:creationId xmlns:p14="http://schemas.microsoft.com/office/powerpoint/2010/main" val="630943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7213" y="1109906"/>
            <a:ext cx="9448800" cy="646331"/>
          </a:xfrm>
          <a:prstGeom prst="rect">
            <a:avLst/>
          </a:prstGeom>
        </p:spPr>
        <p:txBody>
          <a:bodyPr wrap="square">
            <a:spAutoFit/>
          </a:bodyPr>
          <a:lstStyle/>
          <a:p>
            <a:pPr algn="ctr"/>
            <a:r>
              <a:rPr lang="en-US" altLang="en-US" sz="3600" b="1" dirty="0"/>
              <a:t>Medications Necessary for A Disability</a:t>
            </a:r>
            <a:endParaRPr lang="en-US" sz="3600" b="1" dirty="0"/>
          </a:p>
        </p:txBody>
      </p:sp>
      <p:sp>
        <p:nvSpPr>
          <p:cNvPr id="4" name="TextBox 3"/>
          <p:cNvSpPr txBox="1"/>
          <p:nvPr/>
        </p:nvSpPr>
        <p:spPr>
          <a:xfrm>
            <a:off x="0" y="1463849"/>
            <a:ext cx="11734800" cy="3539430"/>
          </a:xfrm>
          <a:prstGeom prst="rect">
            <a:avLst/>
          </a:prstGeom>
          <a:noFill/>
        </p:spPr>
        <p:txBody>
          <a:bodyPr wrap="square" rtlCol="0">
            <a:spAutoFit/>
          </a:bodyPr>
          <a:lstStyle/>
          <a:p>
            <a:endParaRPr lang="en-US" sz="3200" b="1" dirty="0">
              <a:solidFill>
                <a:schemeClr val="accent3">
                  <a:lumMod val="50000"/>
                </a:schemeClr>
              </a:solidFill>
            </a:endParaRPr>
          </a:p>
          <a:p>
            <a:pPr marL="457200" indent="-457200">
              <a:buFont typeface="Arial" panose="020B0604020202020204" pitchFamily="34" charset="0"/>
              <a:buChar char="•"/>
            </a:pPr>
            <a:r>
              <a:rPr lang="en-US" sz="3200" dirty="0"/>
              <a:t>Even if their policy says no medications, in-patient treatment centers have an obligation to provide legally prescribed medications to people entering with a prescription (e.g., insulin) when the center has a medication dispensary program.</a:t>
            </a:r>
          </a:p>
          <a:p>
            <a:pPr marL="457200" indent="-457200">
              <a:buFont typeface="Arial" panose="020B0604020202020204" pitchFamily="34" charset="0"/>
              <a:buChar char="•"/>
            </a:pPr>
            <a:endParaRPr lang="en-US" sz="3200" dirty="0">
              <a:solidFill>
                <a:schemeClr val="accent3">
                  <a:lumMod val="50000"/>
                </a:schemeClr>
              </a:solidFill>
            </a:endParaRPr>
          </a:p>
          <a:p>
            <a:endParaRPr lang="en-US" sz="3200" dirty="0">
              <a:solidFill>
                <a:schemeClr val="accent3">
                  <a:lumMod val="50000"/>
                </a:schemeClr>
              </a:solidFill>
            </a:endParaRP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33</a:t>
            </a:fld>
            <a:endParaRPr lang="en-US" sz="2000" dirty="0"/>
          </a:p>
        </p:txBody>
      </p:sp>
      <p:pic>
        <p:nvPicPr>
          <p:cNvPr id="6" name="Picture 5" descr="insulin viles">
            <a:extLst>
              <a:ext uri="{FF2B5EF4-FFF2-40B4-BE49-F238E27FC236}">
                <a16:creationId xmlns:a16="http://schemas.microsoft.com/office/drawing/2014/main" id="{7BB8076B-E633-4A04-AA1B-EB0A4518984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27537" y="4357687"/>
            <a:ext cx="3333750" cy="2500313"/>
          </a:xfrm>
          <a:prstGeom prst="rect">
            <a:avLst/>
          </a:prstGeom>
        </p:spPr>
      </p:pic>
    </p:spTree>
    <p:extLst>
      <p:ext uri="{BB962C8B-B14F-4D97-AF65-F5344CB8AC3E}">
        <p14:creationId xmlns:p14="http://schemas.microsoft.com/office/powerpoint/2010/main" val="178015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1027909"/>
            <a:ext cx="9448800" cy="646331"/>
          </a:xfrm>
          <a:prstGeom prst="rect">
            <a:avLst/>
          </a:prstGeom>
        </p:spPr>
        <p:txBody>
          <a:bodyPr wrap="square">
            <a:spAutoFit/>
          </a:bodyPr>
          <a:lstStyle/>
          <a:p>
            <a:pPr algn="ctr"/>
            <a:r>
              <a:rPr lang="en-US" altLang="en-US" sz="3600" b="1" dirty="0"/>
              <a:t>Nondiscrimination Defenses Available</a:t>
            </a:r>
            <a:endParaRPr lang="en-US" sz="3600" b="1" dirty="0"/>
          </a:p>
        </p:txBody>
      </p:sp>
      <p:sp>
        <p:nvSpPr>
          <p:cNvPr id="4" name="TextBox 3"/>
          <p:cNvSpPr txBox="1"/>
          <p:nvPr/>
        </p:nvSpPr>
        <p:spPr>
          <a:xfrm>
            <a:off x="227012" y="1787014"/>
            <a:ext cx="118110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Covered entities are allowed to have legitimate safety requirements.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Other possible defenses:</a:t>
            </a:r>
          </a:p>
          <a:p>
            <a:pPr marL="457200" indent="-457200">
              <a:buFont typeface="Arial" panose="020B0604020202020204" pitchFamily="34" charset="0"/>
              <a:buChar char="•"/>
            </a:pPr>
            <a:r>
              <a:rPr lang="en-US" sz="3200" dirty="0"/>
              <a:t>Fundamental alteration of a program</a:t>
            </a:r>
          </a:p>
          <a:p>
            <a:pPr marL="457200" indent="-457200">
              <a:buFont typeface="Arial" panose="020B0604020202020204" pitchFamily="34" charset="0"/>
              <a:buChar char="•"/>
            </a:pPr>
            <a:r>
              <a:rPr lang="en-US" sz="3200" dirty="0"/>
              <a:t>Undue burden – significant administrative requirements or expense</a:t>
            </a:r>
          </a:p>
          <a:p>
            <a:pPr marL="457200" indent="-457200">
              <a:buFont typeface="Arial" panose="020B0604020202020204" pitchFamily="34" charset="0"/>
              <a:buChar char="•"/>
            </a:pPr>
            <a:r>
              <a:rPr lang="en-US" sz="3200" dirty="0"/>
              <a:t>Direct threat to others that cannot otherwise be eliminated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solidFill>
                <a:schemeClr val="accent3">
                  <a:lumMod val="50000"/>
                </a:schemeClr>
              </a:solidFill>
            </a:endParaRPr>
          </a:p>
          <a:p>
            <a:endParaRPr lang="en-US" sz="3200" dirty="0">
              <a:solidFill>
                <a:schemeClr val="accent3">
                  <a:lumMod val="50000"/>
                </a:schemeClr>
              </a:solidFill>
            </a:endParaRP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34</a:t>
            </a:fld>
            <a:endParaRPr lang="en-US" sz="2000" dirty="0"/>
          </a:p>
        </p:txBody>
      </p:sp>
    </p:spTree>
    <p:extLst>
      <p:ext uri="{BB962C8B-B14F-4D97-AF65-F5344CB8AC3E}">
        <p14:creationId xmlns:p14="http://schemas.microsoft.com/office/powerpoint/2010/main" val="243550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3076493"/>
          </a:xfrm>
        </p:spPr>
        <p:txBody>
          <a:bodyPr>
            <a:noAutofit/>
          </a:bodyPr>
          <a:lstStyle/>
          <a:p>
            <a:br>
              <a:rPr lang="en-US" sz="3200" dirty="0">
                <a:solidFill>
                  <a:schemeClr val="tx1"/>
                </a:solidFill>
              </a:rPr>
            </a:br>
            <a:br>
              <a:rPr lang="en-US" sz="3200" dirty="0">
                <a:solidFill>
                  <a:schemeClr val="tx1"/>
                </a:solidFill>
              </a:rPr>
            </a:br>
            <a:r>
              <a:rPr lang="en-US" sz="3600" dirty="0">
                <a:solidFill>
                  <a:schemeClr val="tx1"/>
                </a:solidFill>
              </a:rPr>
              <a:t>Access to Health Care:</a:t>
            </a:r>
            <a:br>
              <a:rPr lang="en-US" sz="3600" dirty="0">
                <a:solidFill>
                  <a:schemeClr val="tx1"/>
                </a:solidFill>
              </a:rPr>
            </a:br>
            <a:br>
              <a:rPr lang="en-US" sz="3600" dirty="0">
                <a:solidFill>
                  <a:schemeClr val="tx1"/>
                </a:solidFill>
              </a:rPr>
            </a:br>
            <a:r>
              <a:rPr lang="en-US" sz="3600" dirty="0">
                <a:solidFill>
                  <a:schemeClr val="tx1"/>
                </a:solidFill>
              </a:rPr>
              <a:t>Modification of Policy: Service Animals</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9880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2EEC9-4F46-4878-9DEB-6E96E7A4A69E}"/>
              </a:ext>
            </a:extLst>
          </p:cNvPr>
          <p:cNvSpPr>
            <a:spLocks noGrp="1"/>
          </p:cNvSpPr>
          <p:nvPr>
            <p:ph type="title"/>
          </p:nvPr>
        </p:nvSpPr>
        <p:spPr/>
        <p:txBody>
          <a:bodyPr>
            <a:normAutofit/>
          </a:bodyPr>
          <a:lstStyle/>
          <a:p>
            <a:pPr algn="ctr"/>
            <a:r>
              <a:rPr lang="en-US" sz="3600" b="1" dirty="0">
                <a:latin typeface="+mn-lt"/>
              </a:rPr>
              <a:t>Modifying No Pet Policies</a:t>
            </a:r>
          </a:p>
        </p:txBody>
      </p:sp>
      <p:sp>
        <p:nvSpPr>
          <p:cNvPr id="5" name="Content Placeholder 4">
            <a:extLst>
              <a:ext uri="{FF2B5EF4-FFF2-40B4-BE49-F238E27FC236}">
                <a16:creationId xmlns:a16="http://schemas.microsoft.com/office/drawing/2014/main" id="{3D620247-A84A-4260-B26E-277A5C785AAA}"/>
              </a:ext>
            </a:extLst>
          </p:cNvPr>
          <p:cNvSpPr>
            <a:spLocks noGrp="1"/>
          </p:cNvSpPr>
          <p:nvPr>
            <p:ph idx="1"/>
          </p:nvPr>
        </p:nvSpPr>
        <p:spPr>
          <a:xfrm>
            <a:off x="227012" y="1447800"/>
            <a:ext cx="11734800" cy="4729163"/>
          </a:xfrm>
        </p:spPr>
        <p:txBody>
          <a:bodyPr/>
          <a:lstStyle/>
          <a:p>
            <a:pPr marL="0" indent="0">
              <a:buNone/>
            </a:pPr>
            <a:r>
              <a:rPr lang="en-US" sz="3200" dirty="0"/>
              <a:t>Entities covered by the ADA must modify their no pet policies to allow service animals in all areas of facilities where members of the public are allowed to go, including services, programs or activities.</a:t>
            </a:r>
          </a:p>
          <a:p>
            <a:pPr marL="0" indent="0">
              <a:buNone/>
            </a:pPr>
            <a:endParaRPr lang="en-US" dirty="0"/>
          </a:p>
        </p:txBody>
      </p:sp>
      <p:sp>
        <p:nvSpPr>
          <p:cNvPr id="3" name="Slide Number Placeholder 2">
            <a:extLst>
              <a:ext uri="{FF2B5EF4-FFF2-40B4-BE49-F238E27FC236}">
                <a16:creationId xmlns:a16="http://schemas.microsoft.com/office/drawing/2014/main" id="{AB9B2CC7-B04A-4975-ADF3-B3874069521B}"/>
              </a:ext>
            </a:extLst>
          </p:cNvPr>
          <p:cNvSpPr>
            <a:spLocks noGrp="1"/>
          </p:cNvSpPr>
          <p:nvPr>
            <p:ph type="sldNum" sz="quarter" idx="12"/>
          </p:nvPr>
        </p:nvSpPr>
        <p:spPr/>
        <p:txBody>
          <a:bodyPr/>
          <a:lstStyle/>
          <a:p>
            <a:fld id="{042AED99-7FB4-404E-8A97-64753DCE42EC}" type="slidenum">
              <a:rPr kumimoji="0" lang="en-US" smtClean="0"/>
              <a:pPr/>
              <a:t>36</a:t>
            </a:fld>
            <a:endParaRPr kumimoji="0" lang="en-US"/>
          </a:p>
        </p:txBody>
      </p:sp>
      <p:pic>
        <p:nvPicPr>
          <p:cNvPr id="7" name="Picture 6" descr="3 large dogs wearing service animal vests lying on the grass&#10;">
            <a:extLst>
              <a:ext uri="{FF2B5EF4-FFF2-40B4-BE49-F238E27FC236}">
                <a16:creationId xmlns:a16="http://schemas.microsoft.com/office/drawing/2014/main" id="{A2B200E4-C7DC-443D-8407-EBE8545D91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08462" y="3144203"/>
            <a:ext cx="3771900" cy="3394710"/>
          </a:xfrm>
          <a:prstGeom prst="rect">
            <a:avLst/>
          </a:prstGeom>
        </p:spPr>
      </p:pic>
    </p:spTree>
    <p:extLst>
      <p:ext uri="{BB962C8B-B14F-4D97-AF65-F5344CB8AC3E}">
        <p14:creationId xmlns:p14="http://schemas.microsoft.com/office/powerpoint/2010/main" val="3672606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3322-723E-4B1F-BA49-96A00AF72B20}"/>
              </a:ext>
            </a:extLst>
          </p:cNvPr>
          <p:cNvSpPr>
            <a:spLocks noGrp="1"/>
          </p:cNvSpPr>
          <p:nvPr>
            <p:ph type="title"/>
          </p:nvPr>
        </p:nvSpPr>
        <p:spPr/>
        <p:txBody>
          <a:bodyPr>
            <a:normAutofit/>
          </a:bodyPr>
          <a:lstStyle/>
          <a:p>
            <a:pPr algn="ctr"/>
            <a:r>
              <a:rPr lang="en-US" sz="3600" b="1" dirty="0">
                <a:latin typeface="+mn-lt"/>
              </a:rPr>
              <a:t>Service Animal Definition</a:t>
            </a:r>
          </a:p>
        </p:txBody>
      </p:sp>
      <p:sp>
        <p:nvSpPr>
          <p:cNvPr id="3" name="Content Placeholder 2">
            <a:extLst>
              <a:ext uri="{FF2B5EF4-FFF2-40B4-BE49-F238E27FC236}">
                <a16:creationId xmlns:a16="http://schemas.microsoft.com/office/drawing/2014/main" id="{D0F26A59-F616-4FD9-BFC1-AB83F751212D}"/>
              </a:ext>
            </a:extLst>
          </p:cNvPr>
          <p:cNvSpPr>
            <a:spLocks noGrp="1"/>
          </p:cNvSpPr>
          <p:nvPr>
            <p:ph idx="1"/>
          </p:nvPr>
        </p:nvSpPr>
        <p:spPr/>
        <p:txBody>
          <a:bodyPr>
            <a:normAutofit/>
          </a:bodyPr>
          <a:lstStyle/>
          <a:p>
            <a:r>
              <a:rPr lang="en-US" sz="3200" dirty="0"/>
              <a:t>A service animal must be a dog.</a:t>
            </a:r>
          </a:p>
          <a:p>
            <a:pPr lvl="1"/>
            <a:r>
              <a:rPr lang="en-US" sz="3200" dirty="0"/>
              <a:t>Miniature horses may be used if policies and procedures can be modified to allow them in a space.</a:t>
            </a:r>
          </a:p>
          <a:p>
            <a:r>
              <a:rPr lang="en-US" sz="3200" dirty="0"/>
              <a:t>Service animals must perform work or a task that is directly related to their handler’s disability.</a:t>
            </a:r>
          </a:p>
        </p:txBody>
      </p:sp>
      <p:sp>
        <p:nvSpPr>
          <p:cNvPr id="4" name="Slide Number Placeholder 3">
            <a:extLst>
              <a:ext uri="{FF2B5EF4-FFF2-40B4-BE49-F238E27FC236}">
                <a16:creationId xmlns:a16="http://schemas.microsoft.com/office/drawing/2014/main" id="{026C6088-D56F-4A12-AC53-D9E972D5104F}"/>
              </a:ext>
            </a:extLst>
          </p:cNvPr>
          <p:cNvSpPr>
            <a:spLocks noGrp="1"/>
          </p:cNvSpPr>
          <p:nvPr>
            <p:ph type="sldNum" sz="quarter" idx="12"/>
          </p:nvPr>
        </p:nvSpPr>
        <p:spPr/>
        <p:txBody>
          <a:bodyPr/>
          <a:lstStyle/>
          <a:p>
            <a:fld id="{042AED99-7FB4-404E-8A97-64753DCE42EC}" type="slidenum">
              <a:rPr kumimoji="0" lang="en-US" smtClean="0"/>
              <a:pPr/>
              <a:t>37</a:t>
            </a:fld>
            <a:endParaRPr kumimoji="0" lang="en-US"/>
          </a:p>
        </p:txBody>
      </p:sp>
    </p:spTree>
    <p:extLst>
      <p:ext uri="{BB962C8B-B14F-4D97-AF65-F5344CB8AC3E}">
        <p14:creationId xmlns:p14="http://schemas.microsoft.com/office/powerpoint/2010/main" val="132871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79412" y="915986"/>
            <a:ext cx="11582400" cy="1066800"/>
          </a:xfrm>
        </p:spPr>
        <p:txBody>
          <a:bodyPr>
            <a:noAutofit/>
          </a:bodyPr>
          <a:lstStyle/>
          <a:p>
            <a:pPr algn="ctr" eaLnBrk="1" hangingPunct="1"/>
            <a:r>
              <a:rPr lang="en-US" sz="3600" b="1" dirty="0">
                <a:latin typeface="+mn-lt"/>
              </a:rPr>
              <a:t>Is Emotional Support Considered “Work” or a “Task”?   </a:t>
            </a:r>
          </a:p>
        </p:txBody>
      </p:sp>
      <p:sp>
        <p:nvSpPr>
          <p:cNvPr id="28675" name="Content Placeholder 2"/>
          <p:cNvSpPr>
            <a:spLocks noGrp="1"/>
          </p:cNvSpPr>
          <p:nvPr>
            <p:ph idx="1"/>
          </p:nvPr>
        </p:nvSpPr>
        <p:spPr>
          <a:xfrm>
            <a:off x="379412" y="2165352"/>
            <a:ext cx="11125200" cy="3854451"/>
          </a:xfrm>
        </p:spPr>
        <p:txBody>
          <a:bodyPr>
            <a:normAutofit/>
          </a:bodyPr>
          <a:lstStyle/>
          <a:p>
            <a:pPr eaLnBrk="1" hangingPunct="1">
              <a:defRPr/>
            </a:pPr>
            <a:r>
              <a:rPr lang="en-US" sz="3200" dirty="0"/>
              <a:t>The definition of a service animal says</a:t>
            </a:r>
            <a:r>
              <a:rPr lang="en-US" sz="3200" b="1" dirty="0"/>
              <a:t>, no.  </a:t>
            </a:r>
            <a:r>
              <a:rPr lang="en-US" sz="3200" dirty="0"/>
              <a:t>“The provision of emotional support, well-being, comfort, or companionship … [without more] does not constitute work or tasks for the purpose of this definition.”</a:t>
            </a:r>
          </a:p>
          <a:p>
            <a:pPr eaLnBrk="1" hangingPunct="1">
              <a:defRPr/>
            </a:pPr>
            <a:r>
              <a:rPr lang="en-US" sz="3200" dirty="0"/>
              <a:t>The ability to “soothe” is not work.</a:t>
            </a:r>
            <a:endParaRPr lang="en-US" sz="4400" dirty="0"/>
          </a:p>
        </p:txBody>
      </p:sp>
      <p:sp>
        <p:nvSpPr>
          <p:cNvPr id="2867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32F5B055-2483-4847-9522-422679D93DC3}" type="slidenum">
              <a:rPr lang="en-US" smtClean="0">
                <a:solidFill>
                  <a:srgbClr val="000000"/>
                </a:solidFill>
                <a:latin typeface="+mn-lt"/>
              </a:rPr>
              <a:pPr eaLnBrk="1" hangingPunct="1">
                <a:defRPr/>
              </a:pPr>
              <a:t>38</a:t>
            </a:fld>
            <a:endParaRPr lang="en-US" dirty="0">
              <a:solidFill>
                <a:srgbClr val="000000"/>
              </a:solidFill>
              <a:latin typeface="+mn-lt"/>
            </a:endParaRPr>
          </a:p>
        </p:txBody>
      </p:sp>
      <p:pic>
        <p:nvPicPr>
          <p:cNvPr id="3" name="Picture 2" descr="chihuahua wearing a decorative coat with &quot;Gizmo&quot; embroidered on it">
            <a:extLst>
              <a:ext uri="{FF2B5EF4-FFF2-40B4-BE49-F238E27FC236}">
                <a16:creationId xmlns:a16="http://schemas.microsoft.com/office/drawing/2014/main" id="{08700690-9F26-488A-8819-5F53661839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8012" y="3811667"/>
            <a:ext cx="2742486" cy="2742486"/>
          </a:xfrm>
          <a:prstGeom prst="rect">
            <a:avLst/>
          </a:prstGeom>
        </p:spPr>
      </p:pic>
    </p:spTree>
    <p:extLst>
      <p:ext uri="{BB962C8B-B14F-4D97-AF65-F5344CB8AC3E}">
        <p14:creationId xmlns:p14="http://schemas.microsoft.com/office/powerpoint/2010/main" val="2869576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937330"/>
            <a:ext cx="9144000" cy="725580"/>
          </a:xfrm>
        </p:spPr>
        <p:txBody>
          <a:bodyPr>
            <a:noAutofit/>
          </a:bodyPr>
          <a:lstStyle/>
          <a:p>
            <a:pPr algn="ctr"/>
            <a:r>
              <a:rPr lang="en-US" sz="3600" b="1" dirty="0">
                <a:latin typeface="+mn-lt"/>
              </a:rPr>
              <a:t>What Can You Ask?</a:t>
            </a:r>
          </a:p>
        </p:txBody>
      </p:sp>
      <p:sp>
        <p:nvSpPr>
          <p:cNvPr id="3" name="Content Placeholder 2"/>
          <p:cNvSpPr>
            <a:spLocks noGrp="1"/>
          </p:cNvSpPr>
          <p:nvPr>
            <p:ph idx="1"/>
          </p:nvPr>
        </p:nvSpPr>
        <p:spPr>
          <a:xfrm>
            <a:off x="379412" y="1662911"/>
            <a:ext cx="11277600" cy="4401692"/>
          </a:xfrm>
        </p:spPr>
        <p:txBody>
          <a:bodyPr>
            <a:normAutofit/>
          </a:bodyPr>
          <a:lstStyle/>
          <a:p>
            <a:r>
              <a:rPr lang="en-US" sz="3600" dirty="0"/>
              <a:t> You may a</a:t>
            </a:r>
            <a:r>
              <a:rPr lang="en-US" sz="3200" dirty="0"/>
              <a:t>sk the handler:</a:t>
            </a:r>
          </a:p>
          <a:p>
            <a:pPr lvl="1"/>
            <a:r>
              <a:rPr lang="en-US" sz="3200" dirty="0"/>
              <a:t>Is this a service animal required because of disability?</a:t>
            </a:r>
          </a:p>
          <a:p>
            <a:pPr lvl="1"/>
            <a:r>
              <a:rPr lang="en-US" sz="3200" dirty="0"/>
              <a:t>What specific tasks has the animal been trained to perform?</a:t>
            </a:r>
          </a:p>
          <a:p>
            <a:pPr marL="457063" lvl="1" indent="0">
              <a:buNone/>
            </a:pPr>
            <a:endParaRPr lang="en-US" sz="3200" dirty="0"/>
          </a:p>
          <a:p>
            <a:pPr lvl="2"/>
            <a:r>
              <a:rPr lang="en-US" sz="3200" dirty="0"/>
              <a:t>Cannot inquire about the nature of the handler’s disability</a:t>
            </a:r>
          </a:p>
          <a:p>
            <a:pPr lvl="2"/>
            <a:r>
              <a:rPr lang="en-US" sz="3200" dirty="0"/>
              <a:t>Cannot ask to see the task performed</a:t>
            </a:r>
          </a:p>
          <a:p>
            <a:endParaRPr lang="en-US" sz="3600" dirty="0"/>
          </a:p>
        </p:txBody>
      </p:sp>
      <p:sp>
        <p:nvSpPr>
          <p:cNvPr id="4" name="Slide Number Placeholder 3"/>
          <p:cNvSpPr>
            <a:spLocks noGrp="1"/>
          </p:cNvSpPr>
          <p:nvPr>
            <p:ph type="sldNum" sz="quarter" idx="12"/>
          </p:nvPr>
        </p:nvSpPr>
        <p:spPr/>
        <p:txBody>
          <a:bodyPr/>
          <a:lstStyle/>
          <a:p>
            <a:fld id="{A50DA06A-1166-4395-AA7F-B9873E214E3F}" type="slidenum">
              <a:rPr lang="en-US" smtClean="0"/>
              <a:pPr/>
              <a:t>39</a:t>
            </a:fld>
            <a:endParaRPr lang="en-US" dirty="0"/>
          </a:p>
        </p:txBody>
      </p:sp>
      <p:pic>
        <p:nvPicPr>
          <p:cNvPr id="3074" name="Picture 2" descr="question mark"/>
          <p:cNvPicPr>
            <a:picLocks noChangeAspect="1" noChangeArrowheads="1"/>
          </p:cNvPicPr>
          <p:nvPr/>
        </p:nvPicPr>
        <p:blipFill>
          <a:blip r:embed="rId3" cstate="print"/>
          <a:srcRect/>
          <a:stretch>
            <a:fillRect/>
          </a:stretch>
        </p:blipFill>
        <p:spPr bwMode="auto">
          <a:xfrm>
            <a:off x="7547856" y="5210527"/>
            <a:ext cx="1219200" cy="1219200"/>
          </a:xfrm>
          <a:prstGeom prst="rect">
            <a:avLst/>
          </a:prstGeom>
          <a:noFill/>
        </p:spPr>
      </p:pic>
    </p:spTree>
    <p:extLst>
      <p:ext uri="{BB962C8B-B14F-4D97-AF65-F5344CB8AC3E}">
        <p14:creationId xmlns:p14="http://schemas.microsoft.com/office/powerpoint/2010/main" val="85572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10477500" cy="1676400"/>
          </a:xfrm>
        </p:spPr>
        <p:txBody>
          <a:bodyPr>
            <a:normAutofit/>
          </a:bodyPr>
          <a:lstStyle/>
          <a:p>
            <a:pPr algn="ctr"/>
            <a:br>
              <a:rPr lang="en-US" sz="3600" b="1" dirty="0">
                <a:latin typeface="+mn-lt"/>
              </a:rPr>
            </a:br>
            <a:br>
              <a:rPr lang="en-US" sz="3600" b="1" dirty="0">
                <a:latin typeface="+mn-lt"/>
              </a:rPr>
            </a:br>
            <a:r>
              <a:rPr lang="en-US" sz="3600" b="1" dirty="0">
                <a:latin typeface="+mn-lt"/>
              </a:rPr>
              <a:t>3- Prong Definition of Disability</a:t>
            </a:r>
          </a:p>
        </p:txBody>
      </p:sp>
      <p:sp>
        <p:nvSpPr>
          <p:cNvPr id="3" name="Content Placeholder 2"/>
          <p:cNvSpPr>
            <a:spLocks noGrp="1"/>
          </p:cNvSpPr>
          <p:nvPr>
            <p:ph idx="1"/>
          </p:nvPr>
        </p:nvSpPr>
        <p:spPr>
          <a:xfrm>
            <a:off x="227012" y="2058036"/>
            <a:ext cx="11658600" cy="4663440"/>
          </a:xfrm>
        </p:spPr>
        <p:txBody>
          <a:bodyPr>
            <a:normAutofit/>
          </a:bodyPr>
          <a:lstStyle/>
          <a:p>
            <a:pPr marL="109728" indent="0">
              <a:buNone/>
            </a:pPr>
            <a:r>
              <a:rPr lang="en-US" sz="3200" dirty="0"/>
              <a:t>An individual with a physical or mental impairment</a:t>
            </a:r>
          </a:p>
          <a:p>
            <a:pPr marL="624078" indent="-514350">
              <a:buFont typeface="+mj-lt"/>
              <a:buAutoNum type="arabicParenR"/>
            </a:pPr>
            <a:r>
              <a:rPr lang="en-US" sz="3200" dirty="0"/>
              <a:t>That substantially limits one or more major life activities</a:t>
            </a:r>
          </a:p>
          <a:p>
            <a:pPr marL="907542" lvl="1" indent="-514350"/>
            <a:r>
              <a:rPr lang="en-US" sz="3000" dirty="0"/>
              <a:t>Duration of impairment is </a:t>
            </a:r>
            <a:r>
              <a:rPr lang="en-US" sz="3000" b="1" dirty="0"/>
              <a:t>usually</a:t>
            </a:r>
            <a:r>
              <a:rPr lang="en-US" sz="3000" dirty="0"/>
              <a:t> (though not always) greater than 6 months</a:t>
            </a:r>
          </a:p>
          <a:p>
            <a:pPr marL="907542" lvl="1" indent="-514350"/>
            <a:r>
              <a:rPr lang="en-US" sz="3000" dirty="0"/>
              <a:t>Do not consider presence of mitigating measures</a:t>
            </a:r>
          </a:p>
          <a:p>
            <a:pPr marL="624078" indent="-514350">
              <a:buFont typeface="+mj-lt"/>
              <a:buAutoNum type="arabicParenR"/>
            </a:pPr>
            <a:r>
              <a:rPr lang="en-US" sz="3200" dirty="0"/>
              <a:t>Who has a record (a.k.a. history) of such an impairment</a:t>
            </a:r>
          </a:p>
          <a:p>
            <a:pPr marL="624078" indent="-514350">
              <a:buFont typeface="+mj-lt"/>
              <a:buAutoNum type="arabicParenR"/>
            </a:pPr>
            <a:r>
              <a:rPr lang="en-US" sz="3200" dirty="0"/>
              <a:t>Who is regarded as having such an impairment, even though they do not have the impairment</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4</a:t>
            </a:fld>
            <a:endParaRPr kumimoji="0" lang="en-US"/>
          </a:p>
        </p:txBody>
      </p:sp>
    </p:spTree>
    <p:extLst>
      <p:ext uri="{BB962C8B-B14F-4D97-AF65-F5344CB8AC3E}">
        <p14:creationId xmlns:p14="http://schemas.microsoft.com/office/powerpoint/2010/main" val="327567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63652" y="742114"/>
            <a:ext cx="8229600" cy="725580"/>
          </a:xfrm>
        </p:spPr>
        <p:txBody>
          <a:bodyPr>
            <a:noAutofit/>
          </a:bodyPr>
          <a:lstStyle/>
          <a:p>
            <a:pPr algn="ctr"/>
            <a:r>
              <a:rPr lang="en-US" sz="3600" b="1" dirty="0">
                <a:latin typeface="+mn-lt"/>
              </a:rPr>
              <a:t>Service Animal Control</a:t>
            </a:r>
          </a:p>
        </p:txBody>
      </p:sp>
      <p:sp>
        <p:nvSpPr>
          <p:cNvPr id="12291" name="Rectangle 3"/>
          <p:cNvSpPr>
            <a:spLocks noGrp="1" noChangeArrowheads="1"/>
          </p:cNvSpPr>
          <p:nvPr>
            <p:ph idx="1"/>
          </p:nvPr>
        </p:nvSpPr>
        <p:spPr>
          <a:xfrm>
            <a:off x="303212" y="1752601"/>
            <a:ext cx="11430000" cy="4267200"/>
          </a:xfrm>
        </p:spPr>
        <p:txBody>
          <a:bodyPr>
            <a:noAutofit/>
          </a:bodyPr>
          <a:lstStyle/>
          <a:p>
            <a:r>
              <a:rPr lang="en-US" sz="3200" dirty="0"/>
              <a:t>A service animal must be under the control of its handler </a:t>
            </a:r>
          </a:p>
          <a:p>
            <a:r>
              <a:rPr lang="en-US" sz="3200" dirty="0"/>
              <a:t>A service animal must have a harness, leash, or other tether, unless either the handler is unable because of a disability … or  would interfere with the service animal’s safe, effective performance of work or tasks, in which case the service animal must be otherwise </a:t>
            </a:r>
            <a:r>
              <a:rPr lang="en-US" sz="3200" b="1" dirty="0"/>
              <a:t>under the handler’s control </a:t>
            </a:r>
            <a:r>
              <a:rPr lang="en-US" sz="3200" dirty="0"/>
              <a:t>(</a:t>
            </a:r>
            <a:r>
              <a:rPr lang="en-US" sz="3200" i="1" dirty="0"/>
              <a:t>e.g., </a:t>
            </a:r>
            <a:r>
              <a:rPr lang="en-US" sz="3200" dirty="0"/>
              <a:t>voice control, signals, or other effective means) </a:t>
            </a:r>
          </a:p>
        </p:txBody>
      </p:sp>
      <p:sp>
        <p:nvSpPr>
          <p:cNvPr id="4" name="Slide Number Placeholder 3"/>
          <p:cNvSpPr>
            <a:spLocks noGrp="1"/>
          </p:cNvSpPr>
          <p:nvPr>
            <p:ph type="sldNum" sz="quarter" idx="12"/>
          </p:nvPr>
        </p:nvSpPr>
        <p:spPr/>
        <p:txBody>
          <a:bodyPr/>
          <a:lstStyle/>
          <a:p>
            <a:fld id="{A50DA06A-1166-4395-AA7F-B9873E214E3F}" type="slidenum">
              <a:rPr lang="en-US" smtClean="0"/>
              <a:pPr/>
              <a:t>40</a:t>
            </a:fld>
            <a:endParaRPr lang="en-US" dirty="0"/>
          </a:p>
        </p:txBody>
      </p:sp>
    </p:spTree>
    <p:extLst>
      <p:ext uri="{BB962C8B-B14F-4D97-AF65-F5344CB8AC3E}">
        <p14:creationId xmlns:p14="http://schemas.microsoft.com/office/powerpoint/2010/main" val="2328468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36812" y="874301"/>
            <a:ext cx="8229600" cy="725580"/>
          </a:xfrm>
        </p:spPr>
        <p:txBody>
          <a:bodyPr>
            <a:noAutofit/>
          </a:bodyPr>
          <a:lstStyle/>
          <a:p>
            <a:pPr algn="ctr"/>
            <a:r>
              <a:rPr lang="en-US" sz="3600" b="1" dirty="0">
                <a:latin typeface="+mn-lt"/>
              </a:rPr>
              <a:t>Service Animal Conduct</a:t>
            </a:r>
          </a:p>
        </p:txBody>
      </p:sp>
      <p:sp>
        <p:nvSpPr>
          <p:cNvPr id="13315" name="Rectangle 3"/>
          <p:cNvSpPr>
            <a:spLocks noGrp="1" noChangeArrowheads="1"/>
          </p:cNvSpPr>
          <p:nvPr>
            <p:ph idx="1"/>
          </p:nvPr>
        </p:nvSpPr>
        <p:spPr/>
        <p:txBody>
          <a:bodyPr>
            <a:normAutofit/>
          </a:bodyPr>
          <a:lstStyle/>
          <a:p>
            <a:r>
              <a:rPr lang="en-US" sz="3200" dirty="0"/>
              <a:t>An entity covered by ADA may ask an individual with a disability to remove a service animal from the premises if—</a:t>
            </a:r>
          </a:p>
          <a:p>
            <a:pPr lvl="1"/>
            <a:r>
              <a:rPr lang="en-US" sz="3200" dirty="0"/>
              <a:t>the animal is out of control AND</a:t>
            </a:r>
          </a:p>
          <a:p>
            <a:pPr lvl="1"/>
            <a:r>
              <a:rPr lang="en-US" sz="3200" dirty="0"/>
              <a:t>the animal’s handler does not take effective action to control it; OR</a:t>
            </a:r>
          </a:p>
          <a:p>
            <a:pPr lvl="1"/>
            <a:r>
              <a:rPr lang="en-US" sz="3200" dirty="0"/>
              <a:t>the animal is not housebroken</a:t>
            </a:r>
          </a:p>
        </p:txBody>
      </p:sp>
      <p:sp>
        <p:nvSpPr>
          <p:cNvPr id="4" name="Slide Number Placeholder 3"/>
          <p:cNvSpPr>
            <a:spLocks noGrp="1"/>
          </p:cNvSpPr>
          <p:nvPr>
            <p:ph type="sldNum" sz="quarter" idx="12"/>
          </p:nvPr>
        </p:nvSpPr>
        <p:spPr/>
        <p:txBody>
          <a:bodyPr/>
          <a:lstStyle/>
          <a:p>
            <a:fld id="{A50DA06A-1166-4395-AA7F-B9873E214E3F}" type="slidenum">
              <a:rPr lang="en-US" smtClean="0"/>
              <a:pPr/>
              <a:t>41</a:t>
            </a:fld>
            <a:endParaRPr lang="en-US" dirty="0"/>
          </a:p>
        </p:txBody>
      </p:sp>
    </p:spTree>
    <p:extLst>
      <p:ext uri="{BB962C8B-B14F-4D97-AF65-F5344CB8AC3E}">
        <p14:creationId xmlns:p14="http://schemas.microsoft.com/office/powerpoint/2010/main" val="367725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79611" y="648990"/>
            <a:ext cx="8229600" cy="725580"/>
          </a:xfrm>
        </p:spPr>
        <p:txBody>
          <a:bodyPr>
            <a:normAutofit/>
          </a:bodyPr>
          <a:lstStyle/>
          <a:p>
            <a:pPr algn="ctr"/>
            <a:r>
              <a:rPr lang="en-US" sz="3600" b="1" dirty="0">
                <a:latin typeface="+mn-lt"/>
              </a:rPr>
              <a:t>Service Animals In Training</a:t>
            </a:r>
          </a:p>
        </p:txBody>
      </p:sp>
      <p:sp>
        <p:nvSpPr>
          <p:cNvPr id="5123" name="Rectangle 3"/>
          <p:cNvSpPr>
            <a:spLocks noGrp="1" noChangeArrowheads="1"/>
          </p:cNvSpPr>
          <p:nvPr>
            <p:ph idx="1"/>
          </p:nvPr>
        </p:nvSpPr>
        <p:spPr>
          <a:xfrm>
            <a:off x="379412" y="2114782"/>
            <a:ext cx="11658600" cy="4420208"/>
          </a:xfrm>
        </p:spPr>
        <p:txBody>
          <a:bodyPr>
            <a:normAutofit lnSpcReduction="10000"/>
          </a:bodyPr>
          <a:lstStyle/>
          <a:p>
            <a:endParaRPr lang="en-US" dirty="0"/>
          </a:p>
          <a:p>
            <a:endParaRPr lang="en-US" dirty="0"/>
          </a:p>
          <a:p>
            <a:endParaRPr lang="en-US" dirty="0"/>
          </a:p>
          <a:p>
            <a:endParaRPr lang="en-US" dirty="0"/>
          </a:p>
          <a:p>
            <a:r>
              <a:rPr lang="en-US" sz="3200" dirty="0"/>
              <a:t>ADA does not address service animals in training</a:t>
            </a:r>
          </a:p>
          <a:p>
            <a:r>
              <a:rPr lang="en-US" sz="3200" dirty="0"/>
              <a:t>Under many State laws, service animals in training are allowed anywhere service animals may go.  They may, however, be required to wear a tag that identifies their status as service animals in training.</a:t>
            </a:r>
          </a:p>
        </p:txBody>
      </p:sp>
      <p:sp>
        <p:nvSpPr>
          <p:cNvPr id="2" name="Slide Number Placeholder 1">
            <a:extLst>
              <a:ext uri="{FF2B5EF4-FFF2-40B4-BE49-F238E27FC236}">
                <a16:creationId xmlns:a16="http://schemas.microsoft.com/office/drawing/2014/main" id="{7850D958-09D7-4CE9-8CB1-35EA41A96CC2}"/>
              </a:ext>
            </a:extLst>
          </p:cNvPr>
          <p:cNvSpPr>
            <a:spLocks noGrp="1"/>
          </p:cNvSpPr>
          <p:nvPr>
            <p:ph type="sldNum" sz="quarter" idx="12"/>
          </p:nvPr>
        </p:nvSpPr>
        <p:spPr/>
        <p:txBody>
          <a:bodyPr/>
          <a:lstStyle/>
          <a:p>
            <a:fld id="{A50DA06A-1166-4395-AA7F-B9873E214E3F}" type="slidenum">
              <a:rPr lang="en-US" smtClean="0"/>
              <a:pPr/>
              <a:t>42</a:t>
            </a:fld>
            <a:endParaRPr lang="en-US" dirty="0"/>
          </a:p>
        </p:txBody>
      </p:sp>
      <p:pic>
        <p:nvPicPr>
          <p:cNvPr id="9" name="Picture 8" descr="Sleeping service dog puppy on handler's lap with a book and a pen.">
            <a:extLst>
              <a:ext uri="{FF2B5EF4-FFF2-40B4-BE49-F238E27FC236}">
                <a16:creationId xmlns:a16="http://schemas.microsoft.com/office/drawing/2014/main" id="{B4C44DA5-EF95-4125-82D2-1FE6A060E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804" y="1524000"/>
            <a:ext cx="1989213" cy="2385502"/>
          </a:xfrm>
          <a:prstGeom prst="rect">
            <a:avLst/>
          </a:prstGeom>
        </p:spPr>
      </p:pic>
    </p:spTree>
    <p:extLst>
      <p:ext uri="{BB962C8B-B14F-4D97-AF65-F5344CB8AC3E}">
        <p14:creationId xmlns:p14="http://schemas.microsoft.com/office/powerpoint/2010/main" val="279289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68FA-683B-4643-996E-880FBA762115}"/>
              </a:ext>
            </a:extLst>
          </p:cNvPr>
          <p:cNvSpPr>
            <a:spLocks noGrp="1"/>
          </p:cNvSpPr>
          <p:nvPr>
            <p:ph type="title"/>
          </p:nvPr>
        </p:nvSpPr>
        <p:spPr>
          <a:xfrm>
            <a:off x="989012" y="681037"/>
            <a:ext cx="10512862" cy="1325563"/>
          </a:xfrm>
        </p:spPr>
        <p:txBody>
          <a:bodyPr>
            <a:normAutofit/>
          </a:bodyPr>
          <a:lstStyle/>
          <a:p>
            <a:pPr algn="ctr"/>
            <a:r>
              <a:rPr lang="en-US" sz="3600" b="1" dirty="0">
                <a:latin typeface="+mn-lt"/>
              </a:rPr>
              <a:t>Service Animals in Recovery Programs</a:t>
            </a:r>
          </a:p>
        </p:txBody>
      </p:sp>
      <p:sp>
        <p:nvSpPr>
          <p:cNvPr id="3" name="Content Placeholder 2">
            <a:extLst>
              <a:ext uri="{FF2B5EF4-FFF2-40B4-BE49-F238E27FC236}">
                <a16:creationId xmlns:a16="http://schemas.microsoft.com/office/drawing/2014/main" id="{777F3D54-FE71-414D-B2B9-EC3840B842A0}"/>
              </a:ext>
            </a:extLst>
          </p:cNvPr>
          <p:cNvSpPr>
            <a:spLocks noGrp="1"/>
          </p:cNvSpPr>
          <p:nvPr>
            <p:ph idx="1"/>
          </p:nvPr>
        </p:nvSpPr>
        <p:spPr>
          <a:xfrm>
            <a:off x="379412" y="2005013"/>
            <a:ext cx="11506200" cy="4351338"/>
          </a:xfrm>
        </p:spPr>
        <p:txBody>
          <a:bodyPr>
            <a:normAutofit/>
          </a:bodyPr>
          <a:lstStyle/>
          <a:p>
            <a:r>
              <a:rPr lang="en-US" sz="3200" dirty="0"/>
              <a:t>If an individual wants to bring a service animal into a treatment program:</a:t>
            </a:r>
          </a:p>
          <a:p>
            <a:r>
              <a:rPr lang="en-US" sz="3200" dirty="0"/>
              <a:t>The handler must remain with the dog and be responsible for the dog’s care and grooming</a:t>
            </a:r>
          </a:p>
          <a:p>
            <a:r>
              <a:rPr lang="en-US" sz="3200" dirty="0"/>
              <a:t>Staff at the rehabilitation program must try to separate any other recovery program staff or clients from the service dog if they have allergies that rise to the level of a disability.</a:t>
            </a:r>
          </a:p>
        </p:txBody>
      </p:sp>
      <p:sp>
        <p:nvSpPr>
          <p:cNvPr id="4" name="Slide Number Placeholder 3">
            <a:extLst>
              <a:ext uri="{FF2B5EF4-FFF2-40B4-BE49-F238E27FC236}">
                <a16:creationId xmlns:a16="http://schemas.microsoft.com/office/drawing/2014/main" id="{EA47444F-4B04-4412-94F2-BBE79234F337}"/>
              </a:ext>
            </a:extLst>
          </p:cNvPr>
          <p:cNvSpPr>
            <a:spLocks noGrp="1"/>
          </p:cNvSpPr>
          <p:nvPr>
            <p:ph type="sldNum" sz="quarter" idx="12"/>
          </p:nvPr>
        </p:nvSpPr>
        <p:spPr/>
        <p:txBody>
          <a:bodyPr/>
          <a:lstStyle/>
          <a:p>
            <a:fld id="{042AED99-7FB4-404E-8A97-64753DCE42EC}" type="slidenum">
              <a:rPr kumimoji="0" lang="en-US" smtClean="0"/>
              <a:pPr/>
              <a:t>43</a:t>
            </a:fld>
            <a:endParaRPr kumimoji="0" lang="en-US"/>
          </a:p>
        </p:txBody>
      </p:sp>
    </p:spTree>
    <p:extLst>
      <p:ext uri="{BB962C8B-B14F-4D97-AF65-F5344CB8AC3E}">
        <p14:creationId xmlns:p14="http://schemas.microsoft.com/office/powerpoint/2010/main" val="4254935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0959-84BA-4380-9894-24B906571667}"/>
              </a:ext>
            </a:extLst>
          </p:cNvPr>
          <p:cNvSpPr>
            <a:spLocks noGrp="1"/>
          </p:cNvSpPr>
          <p:nvPr>
            <p:ph type="title"/>
          </p:nvPr>
        </p:nvSpPr>
        <p:spPr/>
        <p:txBody>
          <a:bodyPr>
            <a:normAutofit/>
          </a:bodyPr>
          <a:lstStyle/>
          <a:p>
            <a:pPr algn="ctr"/>
            <a:r>
              <a:rPr lang="en-US" sz="3600" b="1" dirty="0">
                <a:latin typeface="+mn-lt"/>
              </a:rPr>
              <a:t>Defenses for Service Animals</a:t>
            </a:r>
          </a:p>
        </p:txBody>
      </p:sp>
      <p:sp>
        <p:nvSpPr>
          <p:cNvPr id="3" name="Content Placeholder 2">
            <a:extLst>
              <a:ext uri="{FF2B5EF4-FFF2-40B4-BE49-F238E27FC236}">
                <a16:creationId xmlns:a16="http://schemas.microsoft.com/office/drawing/2014/main" id="{0947E73D-C3DF-473D-BB84-555B05080D38}"/>
              </a:ext>
            </a:extLst>
          </p:cNvPr>
          <p:cNvSpPr>
            <a:spLocks noGrp="1"/>
          </p:cNvSpPr>
          <p:nvPr>
            <p:ph idx="1"/>
          </p:nvPr>
        </p:nvSpPr>
        <p:spPr/>
        <p:txBody>
          <a:bodyPr>
            <a:normAutofit/>
          </a:bodyPr>
          <a:lstStyle/>
          <a:p>
            <a:r>
              <a:rPr lang="en-US" sz="3200" dirty="0"/>
              <a:t>Service animals may be excluded from a public place if:</a:t>
            </a:r>
          </a:p>
          <a:p>
            <a:pPr lvl="1"/>
            <a:r>
              <a:rPr lang="en-US" sz="3200" dirty="0"/>
              <a:t>Infection control must be maintained (like in a burn unit or operating room)</a:t>
            </a:r>
          </a:p>
          <a:p>
            <a:pPr lvl="1"/>
            <a:r>
              <a:rPr lang="en-US" sz="3200" dirty="0"/>
              <a:t>It is a fundamental alteration of the program (e.g., zoo animals who are predators or prey may react to dogs)</a:t>
            </a:r>
          </a:p>
          <a:p>
            <a:pPr lvl="1"/>
            <a:r>
              <a:rPr lang="en-US" sz="3200" dirty="0"/>
              <a:t>The animal poses a direct threat to others by its behavior (e.g., running off-leash, barking, growling, biting) or lack of cleanliness</a:t>
            </a:r>
          </a:p>
        </p:txBody>
      </p:sp>
      <p:sp>
        <p:nvSpPr>
          <p:cNvPr id="4" name="Slide Number Placeholder 3">
            <a:extLst>
              <a:ext uri="{FF2B5EF4-FFF2-40B4-BE49-F238E27FC236}">
                <a16:creationId xmlns:a16="http://schemas.microsoft.com/office/drawing/2014/main" id="{182FAF81-F5E1-43FB-A8C3-51D19D9865AE}"/>
              </a:ext>
            </a:extLst>
          </p:cNvPr>
          <p:cNvSpPr>
            <a:spLocks noGrp="1"/>
          </p:cNvSpPr>
          <p:nvPr>
            <p:ph type="sldNum" sz="quarter" idx="12"/>
          </p:nvPr>
        </p:nvSpPr>
        <p:spPr/>
        <p:txBody>
          <a:bodyPr/>
          <a:lstStyle/>
          <a:p>
            <a:fld id="{042AED99-7FB4-404E-8A97-64753DCE42EC}" type="slidenum">
              <a:rPr kumimoji="0" lang="en-US" smtClean="0"/>
              <a:pPr/>
              <a:t>44</a:t>
            </a:fld>
            <a:endParaRPr kumimoji="0" lang="en-US"/>
          </a:p>
        </p:txBody>
      </p:sp>
    </p:spTree>
    <p:extLst>
      <p:ext uri="{BB962C8B-B14F-4D97-AF65-F5344CB8AC3E}">
        <p14:creationId xmlns:p14="http://schemas.microsoft.com/office/powerpoint/2010/main" val="1274667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3076493"/>
          </a:xfrm>
        </p:spPr>
        <p:txBody>
          <a:bodyPr>
            <a:noAutofit/>
          </a:bodyPr>
          <a:lstStyle/>
          <a:p>
            <a:br>
              <a:rPr lang="en-US" sz="3600" dirty="0">
                <a:solidFill>
                  <a:schemeClr val="tx1"/>
                </a:solidFill>
              </a:rPr>
            </a:br>
            <a:br>
              <a:rPr lang="en-US" sz="3600" dirty="0">
                <a:solidFill>
                  <a:schemeClr val="tx1"/>
                </a:solidFill>
              </a:rPr>
            </a:br>
            <a:r>
              <a:rPr lang="en-US" sz="3600" dirty="0">
                <a:solidFill>
                  <a:schemeClr val="tx1"/>
                </a:solidFill>
              </a:rPr>
              <a:t>Access to Health Care:</a:t>
            </a:r>
            <a:br>
              <a:rPr lang="en-US" sz="3600" dirty="0">
                <a:solidFill>
                  <a:schemeClr val="tx1"/>
                </a:solidFill>
              </a:rPr>
            </a:br>
            <a:br>
              <a:rPr lang="en-US" sz="3600" dirty="0">
                <a:solidFill>
                  <a:schemeClr val="tx1"/>
                </a:solidFill>
              </a:rPr>
            </a:br>
            <a:r>
              <a:rPr lang="en-US" sz="3600" dirty="0">
                <a:solidFill>
                  <a:schemeClr val="tx1"/>
                </a:solidFill>
              </a:rPr>
              <a:t>Effective Communication</a:t>
            </a:r>
            <a:br>
              <a:rPr lang="en-US"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70277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1066800"/>
            <a:ext cx="8458200" cy="792162"/>
          </a:xfrm>
        </p:spPr>
        <p:txBody>
          <a:bodyPr>
            <a:normAutofit/>
          </a:bodyPr>
          <a:lstStyle/>
          <a:p>
            <a:pPr algn="ctr"/>
            <a:r>
              <a:rPr lang="en-US" sz="3600" b="1" dirty="0">
                <a:latin typeface="Calibri" pitchFamily="34" charset="0"/>
                <a:cs typeface="Calibri" pitchFamily="34" charset="0"/>
              </a:rPr>
              <a:t>Effective Communication</a:t>
            </a:r>
          </a:p>
        </p:txBody>
      </p:sp>
      <p:sp>
        <p:nvSpPr>
          <p:cNvPr id="3" name="Content Placeholder 2"/>
          <p:cNvSpPr>
            <a:spLocks noGrp="1"/>
          </p:cNvSpPr>
          <p:nvPr>
            <p:ph idx="1"/>
          </p:nvPr>
        </p:nvSpPr>
        <p:spPr>
          <a:xfrm>
            <a:off x="303212" y="2270124"/>
            <a:ext cx="11582400" cy="3902075"/>
          </a:xfrm>
        </p:spPr>
        <p:txBody>
          <a:bodyPr>
            <a:noAutofit/>
          </a:bodyPr>
          <a:lstStyle/>
          <a:p>
            <a:r>
              <a:rPr lang="en-US" sz="3200" dirty="0">
                <a:cs typeface="Calibri" pitchFamily="34" charset="0"/>
              </a:rPr>
              <a:t>Covered entities must ensure that people with disabilities that affect communication have communication access that is equally effective as that provided to people without disabilities.</a:t>
            </a:r>
          </a:p>
          <a:p>
            <a:pPr lvl="1"/>
            <a:r>
              <a:rPr lang="en-US" sz="3200" dirty="0">
                <a:cs typeface="Calibri" pitchFamily="34" charset="0"/>
              </a:rPr>
              <a:t>Disabilities Covered:</a:t>
            </a:r>
          </a:p>
          <a:p>
            <a:pPr lvl="1"/>
            <a:r>
              <a:rPr lang="en-US" sz="3200" dirty="0">
                <a:cs typeface="Calibri" pitchFamily="34" charset="0"/>
              </a:rPr>
              <a:t>Hearing, Vision and Speech</a:t>
            </a:r>
          </a:p>
          <a:p>
            <a:endParaRPr lang="en-US" sz="3200" dirty="0">
              <a:cs typeface="Calibri" pitchFamily="34" charset="0"/>
            </a:endParaRPr>
          </a:p>
          <a:p>
            <a:r>
              <a:rPr lang="en-US" sz="3200" dirty="0">
                <a:cs typeface="Calibri" pitchFamily="34" charset="0"/>
              </a:rPr>
              <a:t>Effective communication shall be provided through auxiliary aids and services.</a:t>
            </a:r>
          </a:p>
          <a:p>
            <a:pPr>
              <a:buFont typeface="Wingdings 3" pitchFamily="18" charset="2"/>
              <a:buChar char=""/>
            </a:pPr>
            <a:endParaRPr lang="en-US" dirty="0">
              <a:cs typeface="Calibri" pitchFamily="34" charset="0"/>
            </a:endParaRPr>
          </a:p>
        </p:txBody>
      </p:sp>
      <p:sp>
        <p:nvSpPr>
          <p:cNvPr id="6" name="Slide Number Placeholder 5"/>
          <p:cNvSpPr>
            <a:spLocks noGrp="1"/>
          </p:cNvSpPr>
          <p:nvPr>
            <p:ph type="sldNum" sz="quarter" idx="12"/>
          </p:nvPr>
        </p:nvSpPr>
        <p:spPr/>
        <p:txBody>
          <a:bodyPr/>
          <a:lstStyle/>
          <a:p>
            <a:fld id="{363DEB54-4339-4F70-ABCD-0E830A55771A}" type="slidenum">
              <a:rPr lang="en-US" smtClean="0"/>
              <a:pPr/>
              <a:t>46</a:t>
            </a:fld>
            <a:endParaRPr lang="en-US" dirty="0"/>
          </a:p>
        </p:txBody>
      </p:sp>
    </p:spTree>
    <p:extLst>
      <p:ext uri="{BB962C8B-B14F-4D97-AF65-F5344CB8AC3E}">
        <p14:creationId xmlns:p14="http://schemas.microsoft.com/office/powerpoint/2010/main" val="3657656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896" y="838200"/>
            <a:ext cx="8860632" cy="639762"/>
          </a:xfrm>
        </p:spPr>
        <p:txBody>
          <a:bodyPr>
            <a:noAutofit/>
          </a:bodyPr>
          <a:lstStyle/>
          <a:p>
            <a:pPr algn="ctr"/>
            <a:r>
              <a:rPr lang="en-US" sz="3600" b="1" dirty="0">
                <a:latin typeface="Calibri" pitchFamily="34" charset="0"/>
                <a:cs typeface="Calibri" pitchFamily="34" charset="0"/>
              </a:rPr>
              <a:t>Auxiliary Aids and Services Examples</a:t>
            </a:r>
          </a:p>
        </p:txBody>
      </p:sp>
      <p:sp>
        <p:nvSpPr>
          <p:cNvPr id="2" name="Content Placeholder 1"/>
          <p:cNvSpPr>
            <a:spLocks noGrp="1"/>
          </p:cNvSpPr>
          <p:nvPr>
            <p:ph idx="1"/>
          </p:nvPr>
        </p:nvSpPr>
        <p:spPr>
          <a:xfrm>
            <a:off x="227012" y="1584324"/>
            <a:ext cx="11658600" cy="5121275"/>
          </a:xfrm>
        </p:spPr>
        <p:txBody>
          <a:bodyPr>
            <a:normAutofit/>
          </a:bodyPr>
          <a:lstStyle/>
          <a:p>
            <a:r>
              <a:rPr lang="en-US" sz="3200" dirty="0">
                <a:latin typeface="Calibri" pitchFamily="34" charset="0"/>
                <a:cs typeface="Calibri" pitchFamily="34" charset="0"/>
              </a:rPr>
              <a:t>Qualified interpreter</a:t>
            </a:r>
          </a:p>
          <a:p>
            <a:r>
              <a:rPr lang="en-US" sz="3200" dirty="0">
                <a:latin typeface="Calibri" pitchFamily="34" charset="0"/>
                <a:cs typeface="Calibri" pitchFamily="34" charset="0"/>
              </a:rPr>
              <a:t>Real-time captioning</a:t>
            </a:r>
          </a:p>
          <a:p>
            <a:r>
              <a:rPr lang="en-US" sz="3200" dirty="0">
                <a:latin typeface="Calibri" pitchFamily="34" charset="0"/>
                <a:cs typeface="Calibri" pitchFamily="34" charset="0"/>
              </a:rPr>
              <a:t>Assistive listening device</a:t>
            </a:r>
          </a:p>
          <a:p>
            <a:r>
              <a:rPr lang="en-US" sz="3200" dirty="0">
                <a:latin typeface="Calibri" pitchFamily="34" charset="0"/>
                <a:cs typeface="Calibri" pitchFamily="34" charset="0"/>
              </a:rPr>
              <a:t>Telephone relay services</a:t>
            </a:r>
          </a:p>
          <a:p>
            <a:r>
              <a:rPr lang="en-US" sz="3200" dirty="0">
                <a:latin typeface="Calibri" pitchFamily="34" charset="0"/>
                <a:cs typeface="Calibri" pitchFamily="34" charset="0"/>
              </a:rPr>
              <a:t>Exchanging notes</a:t>
            </a:r>
          </a:p>
          <a:p>
            <a:r>
              <a:rPr lang="en-US" sz="3200" dirty="0">
                <a:latin typeface="Calibri" pitchFamily="34" charset="0"/>
                <a:cs typeface="Calibri" pitchFamily="34" charset="0"/>
              </a:rPr>
              <a:t>Qualified reader</a:t>
            </a:r>
          </a:p>
          <a:p>
            <a:r>
              <a:rPr lang="en-US" sz="3200" dirty="0">
                <a:latin typeface="Calibri" pitchFamily="34" charset="0"/>
                <a:cs typeface="Calibri" pitchFamily="34" charset="0"/>
              </a:rPr>
              <a:t>Alternative format materials</a:t>
            </a:r>
          </a:p>
          <a:p>
            <a:pPr lvl="1"/>
            <a:r>
              <a:rPr lang="en-US" sz="3200" dirty="0">
                <a:latin typeface="Calibri" pitchFamily="34" charset="0"/>
                <a:cs typeface="Calibri" pitchFamily="34" charset="0"/>
              </a:rPr>
              <a:t>Large print / Braille</a:t>
            </a:r>
          </a:p>
          <a:p>
            <a:pPr lvl="1"/>
            <a:r>
              <a:rPr lang="en-US" sz="3200" dirty="0">
                <a:latin typeface="Calibri" pitchFamily="34" charset="0"/>
                <a:cs typeface="Calibri" pitchFamily="34" charset="0"/>
              </a:rPr>
              <a:t>Audio cassette/CD</a:t>
            </a:r>
          </a:p>
          <a:p>
            <a:endParaRPr lang="en-US" dirty="0"/>
          </a:p>
        </p:txBody>
      </p:sp>
      <p:sp>
        <p:nvSpPr>
          <p:cNvPr id="7" name="Slide Number Placeholder 6"/>
          <p:cNvSpPr>
            <a:spLocks noGrp="1"/>
          </p:cNvSpPr>
          <p:nvPr>
            <p:ph type="sldNum" sz="quarter" idx="12"/>
          </p:nvPr>
        </p:nvSpPr>
        <p:spPr/>
        <p:txBody>
          <a:bodyPr/>
          <a:lstStyle/>
          <a:p>
            <a:fld id="{363DEB54-4339-4F70-ABCD-0E830A55771A}" type="slidenum">
              <a:rPr lang="en-US" smtClean="0"/>
              <a:pPr/>
              <a:t>47</a:t>
            </a:fld>
            <a:endParaRPr lang="en-US" dirty="0"/>
          </a:p>
        </p:txBody>
      </p:sp>
      <p:pic>
        <p:nvPicPr>
          <p:cNvPr id="4" name="Picture 3" descr="hands on punch card (writing Bra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2514600"/>
            <a:ext cx="4696495" cy="236219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1" y="785018"/>
            <a:ext cx="10512862" cy="1325563"/>
          </a:xfrm>
        </p:spPr>
        <p:txBody>
          <a:bodyPr>
            <a:normAutofit/>
          </a:bodyPr>
          <a:lstStyle/>
          <a:p>
            <a:pPr algn="ctr"/>
            <a:r>
              <a:rPr lang="en-US" sz="3600" b="1" dirty="0">
                <a:latin typeface="+mn-lt"/>
              </a:rPr>
              <a:t>Determining Auxiliary Aid or Service</a:t>
            </a:r>
          </a:p>
        </p:txBody>
      </p:sp>
      <p:sp>
        <p:nvSpPr>
          <p:cNvPr id="2" name="Content Placeholder 1"/>
          <p:cNvSpPr>
            <a:spLocks noGrp="1"/>
          </p:cNvSpPr>
          <p:nvPr>
            <p:ph idx="1"/>
          </p:nvPr>
        </p:nvSpPr>
        <p:spPr>
          <a:xfrm>
            <a:off x="150812" y="1447800"/>
            <a:ext cx="11811000" cy="4351338"/>
          </a:xfrm>
        </p:spPr>
        <p:txBody>
          <a:bodyPr>
            <a:normAutofit/>
          </a:bodyPr>
          <a:lstStyle/>
          <a:p>
            <a:endParaRPr lang="en-US" sz="3200" dirty="0"/>
          </a:p>
          <a:p>
            <a:r>
              <a:rPr lang="en-US" sz="3200" dirty="0"/>
              <a:t>A covered entity must make an assessment of the nature, length, complexity, and the context of the communication, as well as the person’s typical method of communication to determine what auxiliary aid or service to use.</a:t>
            </a:r>
          </a:p>
          <a:p>
            <a:pPr marL="109728" indent="0">
              <a:buNone/>
            </a:pPr>
            <a:endParaRPr lang="en-US" sz="3200" dirty="0"/>
          </a:p>
        </p:txBody>
      </p:sp>
      <p:sp>
        <p:nvSpPr>
          <p:cNvPr id="4" name="Slide Number Placeholder 3"/>
          <p:cNvSpPr>
            <a:spLocks noGrp="1"/>
          </p:cNvSpPr>
          <p:nvPr>
            <p:ph type="sldNum" sz="quarter" idx="12"/>
          </p:nvPr>
        </p:nvSpPr>
        <p:spPr/>
        <p:txBody>
          <a:bodyPr/>
          <a:lstStyle/>
          <a:p>
            <a:fld id="{363DEB54-4339-4F70-ABCD-0E830A55771A}" type="slidenum">
              <a:rPr lang="en-US" smtClean="0"/>
              <a:pPr/>
              <a:t>48</a:t>
            </a:fld>
            <a:endParaRPr lang="en-US" dirty="0"/>
          </a:p>
        </p:txBody>
      </p:sp>
      <p:pic>
        <p:nvPicPr>
          <p:cNvPr id="6" name="Picture 5" descr="young woman using sign language">
            <a:extLst>
              <a:ext uri="{FF2B5EF4-FFF2-40B4-BE49-F238E27FC236}">
                <a16:creationId xmlns:a16="http://schemas.microsoft.com/office/drawing/2014/main" id="{5CD46AD7-A3A7-49B6-8C91-EE35E20143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17599" y="3657600"/>
            <a:ext cx="3936647" cy="3169920"/>
          </a:xfrm>
          <a:prstGeom prst="rect">
            <a:avLst/>
          </a:prstGeom>
        </p:spPr>
      </p:pic>
    </p:spTree>
    <p:extLst>
      <p:ext uri="{BB962C8B-B14F-4D97-AF65-F5344CB8AC3E}">
        <p14:creationId xmlns:p14="http://schemas.microsoft.com/office/powerpoint/2010/main" val="3401543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143002"/>
            <a:ext cx="11811000" cy="5578474"/>
          </a:xfrm>
        </p:spPr>
        <p:txBody>
          <a:bodyPr>
            <a:normAutofit fontScale="62500" lnSpcReduction="20000"/>
          </a:bodyPr>
          <a:lstStyle/>
          <a:p>
            <a:r>
              <a:rPr lang="en-US" sz="5100" dirty="0"/>
              <a:t>Q: When Is Communication Effective?</a:t>
            </a:r>
          </a:p>
          <a:p>
            <a:pPr marL="0" indent="0">
              <a:buNone/>
            </a:pPr>
            <a:endParaRPr lang="en-US" sz="5100" dirty="0"/>
          </a:p>
          <a:p>
            <a:r>
              <a:rPr lang="en-US" sz="5100" dirty="0"/>
              <a:t>A: When the person actually </a:t>
            </a:r>
            <a:r>
              <a:rPr lang="en-US" sz="5100" i="1" dirty="0"/>
              <a:t>understands </a:t>
            </a:r>
            <a:r>
              <a:rPr lang="en-US" sz="5100" dirty="0"/>
              <a:t>the information</a:t>
            </a:r>
          </a:p>
          <a:p>
            <a:pPr lvl="0">
              <a:buNone/>
            </a:pPr>
            <a:endParaRPr lang="en-US" sz="5100" dirty="0"/>
          </a:p>
          <a:p>
            <a:r>
              <a:rPr lang="en-US" sz="5100" dirty="0"/>
              <a:t>Q: How do you know that you have achieved </a:t>
            </a:r>
            <a:r>
              <a:rPr lang="en-US" sz="5100" u="sng" dirty="0"/>
              <a:t>effective</a:t>
            </a:r>
            <a:r>
              <a:rPr lang="en-US" sz="5100" dirty="0"/>
              <a:t> communication?</a:t>
            </a:r>
          </a:p>
          <a:p>
            <a:pPr lvl="0">
              <a:buNone/>
            </a:pPr>
            <a:endParaRPr lang="en-US" sz="5100" dirty="0"/>
          </a:p>
          <a:p>
            <a:r>
              <a:rPr lang="en-US" sz="5100" dirty="0"/>
              <a:t>A: Ask the person to repeat back to you what they have understood, if appropriate</a:t>
            </a:r>
          </a:p>
          <a:p>
            <a:pPr marL="0" indent="0">
              <a:buNone/>
            </a:pPr>
            <a:endParaRPr lang="en-US" sz="3600" dirty="0"/>
          </a:p>
          <a:p>
            <a:r>
              <a:rPr lang="en-US" sz="4400" dirty="0"/>
              <a:t>Excellent Resource - USDOJ Effective Communication Fact Sheet</a:t>
            </a:r>
          </a:p>
          <a:p>
            <a:pPr marL="0" indent="0">
              <a:buNone/>
            </a:pPr>
            <a:r>
              <a:rPr lang="en-US" sz="4400" dirty="0"/>
              <a:t> </a:t>
            </a:r>
            <a:r>
              <a:rPr lang="en-US" sz="4400" u="sng" dirty="0">
                <a:hlinkClick r:id="rId2"/>
              </a:rPr>
              <a:t>https://www.ada.gov/effective-comm.htm</a:t>
            </a:r>
            <a:endParaRPr lang="en-US" sz="4400" dirty="0"/>
          </a:p>
          <a:p>
            <a:pPr>
              <a:buNone/>
            </a:pPr>
            <a:r>
              <a:rPr lang="en-US" sz="3600" dirty="0"/>
              <a:t> </a:t>
            </a:r>
          </a:p>
        </p:txBody>
      </p:sp>
      <p:sp>
        <p:nvSpPr>
          <p:cNvPr id="5" name="Slide Number Placeholder 4"/>
          <p:cNvSpPr>
            <a:spLocks noGrp="1"/>
          </p:cNvSpPr>
          <p:nvPr>
            <p:ph type="sldNum" sz="quarter" idx="12"/>
          </p:nvPr>
        </p:nvSpPr>
        <p:spPr/>
        <p:txBody>
          <a:bodyPr/>
          <a:lstStyle/>
          <a:p>
            <a:fld id="{363DEB54-4339-4F70-ABCD-0E830A55771A}"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10477500" cy="1676400"/>
          </a:xfrm>
        </p:spPr>
        <p:txBody>
          <a:bodyPr>
            <a:normAutofit/>
          </a:bodyPr>
          <a:lstStyle/>
          <a:p>
            <a:pPr algn="ctr"/>
            <a:r>
              <a:rPr lang="en-US" sz="3600" b="1" dirty="0">
                <a:latin typeface="+mn-lt"/>
              </a:rPr>
              <a:t>Major Life Activities Examples</a:t>
            </a:r>
          </a:p>
        </p:txBody>
      </p:sp>
      <p:sp>
        <p:nvSpPr>
          <p:cNvPr id="3" name="Content Placeholder 2"/>
          <p:cNvSpPr>
            <a:spLocks noGrp="1"/>
          </p:cNvSpPr>
          <p:nvPr>
            <p:ph idx="1"/>
          </p:nvPr>
        </p:nvSpPr>
        <p:spPr>
          <a:xfrm>
            <a:off x="227012" y="1524000"/>
            <a:ext cx="11658600" cy="5197476"/>
          </a:xfrm>
        </p:spPr>
        <p:txBody>
          <a:bodyPr>
            <a:normAutofit/>
          </a:bodyPr>
          <a:lstStyle/>
          <a:p>
            <a:pPr marL="109728" indent="0">
              <a:buNone/>
            </a:pPr>
            <a:r>
              <a:rPr lang="en-US" sz="3200" dirty="0"/>
              <a:t>Major life activities include but are not limited to:</a:t>
            </a:r>
          </a:p>
          <a:p>
            <a:pPr marL="566928" indent="-457200"/>
            <a:r>
              <a:rPr lang="en-US" sz="3200" dirty="0"/>
              <a:t>Walking</a:t>
            </a:r>
          </a:p>
          <a:p>
            <a:pPr marL="566928" indent="-457200"/>
            <a:r>
              <a:rPr lang="en-US" sz="3200" dirty="0"/>
              <a:t>Seeing</a:t>
            </a:r>
          </a:p>
          <a:p>
            <a:pPr marL="566928" indent="-457200"/>
            <a:r>
              <a:rPr lang="en-US" sz="3200" dirty="0"/>
              <a:t>Hearing</a:t>
            </a:r>
          </a:p>
          <a:p>
            <a:pPr marL="566928" indent="-457200"/>
            <a:r>
              <a:rPr lang="en-US" sz="3200" dirty="0"/>
              <a:t>Breathing</a:t>
            </a:r>
          </a:p>
          <a:p>
            <a:pPr marL="566928" indent="-457200"/>
            <a:r>
              <a:rPr lang="en-US" sz="3200" dirty="0"/>
              <a:t>Speaking</a:t>
            </a:r>
          </a:p>
          <a:p>
            <a:pPr marL="566928" indent="-457200"/>
            <a:r>
              <a:rPr lang="en-US" sz="3200" dirty="0"/>
              <a:t>Learning</a:t>
            </a:r>
          </a:p>
          <a:p>
            <a:pPr marL="566928" indent="-457200"/>
            <a:r>
              <a:rPr lang="en-US" sz="3200" dirty="0"/>
              <a:t>Concentrating</a:t>
            </a:r>
          </a:p>
          <a:p>
            <a:pPr marL="566928" indent="-457200"/>
            <a:r>
              <a:rPr lang="en-US" sz="3200" dirty="0"/>
              <a:t>Working (in a broad class of jobs)</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5</a:t>
            </a:fld>
            <a:endParaRPr kumimoji="0" lang="en-US"/>
          </a:p>
        </p:txBody>
      </p:sp>
    </p:spTree>
    <p:extLst>
      <p:ext uri="{BB962C8B-B14F-4D97-AF65-F5344CB8AC3E}">
        <p14:creationId xmlns:p14="http://schemas.microsoft.com/office/powerpoint/2010/main" val="2448955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1027909"/>
            <a:ext cx="9448800" cy="646331"/>
          </a:xfrm>
          <a:prstGeom prst="rect">
            <a:avLst/>
          </a:prstGeom>
        </p:spPr>
        <p:txBody>
          <a:bodyPr wrap="square">
            <a:spAutoFit/>
          </a:bodyPr>
          <a:lstStyle/>
          <a:p>
            <a:pPr algn="ctr"/>
            <a:r>
              <a:rPr lang="en-US" altLang="en-US" sz="3600" b="1" dirty="0"/>
              <a:t>Effective Communication Defenses Available</a:t>
            </a:r>
            <a:endParaRPr lang="en-US" sz="3600" b="1" dirty="0"/>
          </a:p>
        </p:txBody>
      </p:sp>
      <p:sp>
        <p:nvSpPr>
          <p:cNvPr id="4" name="TextBox 3"/>
          <p:cNvSpPr txBox="1"/>
          <p:nvPr/>
        </p:nvSpPr>
        <p:spPr>
          <a:xfrm>
            <a:off x="227012" y="1787014"/>
            <a:ext cx="118110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Fundamental alteration of a program – e.g., request to turn on all lights in a planetarium to see the interpreter</a:t>
            </a:r>
          </a:p>
          <a:p>
            <a:pPr marL="457200" indent="-457200">
              <a:buFont typeface="Arial" panose="020B0604020202020204" pitchFamily="34" charset="0"/>
              <a:buChar char="•"/>
            </a:pPr>
            <a:r>
              <a:rPr lang="en-US" sz="3200" dirty="0"/>
              <a:t>Undue burden – significant administrative requirements or expense (e.g., providing an interpreter or real-time captioning 24-7 in a recovery program, or asking that program to buy expensive computer screen reading program for one recovery client with a vision impairment)</a:t>
            </a:r>
          </a:p>
          <a:p>
            <a:endParaRPr lang="en-US" sz="3200" dirty="0"/>
          </a:p>
          <a:p>
            <a:pPr marL="457200" indent="-457200">
              <a:buFont typeface="Arial" panose="020B0604020202020204" pitchFamily="34" charset="0"/>
              <a:buChar char="•"/>
            </a:pPr>
            <a:endParaRPr lang="en-US" sz="3200" dirty="0">
              <a:solidFill>
                <a:schemeClr val="accent3">
                  <a:lumMod val="50000"/>
                </a:schemeClr>
              </a:solidFill>
            </a:endParaRPr>
          </a:p>
          <a:p>
            <a:endParaRPr lang="en-US" sz="3200" dirty="0">
              <a:solidFill>
                <a:schemeClr val="accent3">
                  <a:lumMod val="50000"/>
                </a:schemeClr>
              </a:solidFill>
            </a:endParaRPr>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50</a:t>
            </a:fld>
            <a:endParaRPr lang="en-US" sz="2000" dirty="0"/>
          </a:p>
        </p:txBody>
      </p:sp>
    </p:spTree>
    <p:extLst>
      <p:ext uri="{BB962C8B-B14F-4D97-AF65-F5344CB8AC3E}">
        <p14:creationId xmlns:p14="http://schemas.microsoft.com/office/powerpoint/2010/main" val="3374149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3076493"/>
          </a:xfrm>
        </p:spPr>
        <p:txBody>
          <a:bodyPr>
            <a:noAutofit/>
          </a:bodyPr>
          <a:lstStyle/>
          <a:p>
            <a:br>
              <a:rPr lang="en-US" sz="3600" dirty="0">
                <a:solidFill>
                  <a:schemeClr val="tx1"/>
                </a:solidFill>
              </a:rPr>
            </a:br>
            <a:br>
              <a:rPr lang="en-US" sz="3600" dirty="0">
                <a:solidFill>
                  <a:schemeClr val="tx1"/>
                </a:solidFill>
              </a:rPr>
            </a:br>
            <a:r>
              <a:rPr lang="en-US" sz="3600" dirty="0">
                <a:solidFill>
                  <a:schemeClr val="tx1"/>
                </a:solidFill>
              </a:rPr>
              <a:t>Access to Health Care:</a:t>
            </a:r>
            <a:br>
              <a:rPr lang="en-US" sz="3600" dirty="0">
                <a:solidFill>
                  <a:schemeClr val="tx1"/>
                </a:solidFill>
              </a:rPr>
            </a:br>
            <a:br>
              <a:rPr lang="en-US" sz="3600" dirty="0">
                <a:solidFill>
                  <a:schemeClr val="tx1"/>
                </a:solidFill>
              </a:rPr>
            </a:br>
            <a:r>
              <a:rPr lang="en-US" sz="3600" dirty="0">
                <a:solidFill>
                  <a:schemeClr val="tx1"/>
                </a:solidFill>
              </a:rPr>
              <a:t>Resources</a:t>
            </a:r>
            <a:br>
              <a:rPr lang="en-US"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1480363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DE09-0FBB-4CFD-9C07-0D8B79801B29}"/>
              </a:ext>
            </a:extLst>
          </p:cNvPr>
          <p:cNvSpPr>
            <a:spLocks noGrp="1"/>
          </p:cNvSpPr>
          <p:nvPr>
            <p:ph type="title"/>
          </p:nvPr>
        </p:nvSpPr>
        <p:spPr>
          <a:xfrm>
            <a:off x="989012" y="711518"/>
            <a:ext cx="10512862" cy="945830"/>
          </a:xfrm>
        </p:spPr>
        <p:txBody>
          <a:bodyPr>
            <a:normAutofit/>
          </a:bodyPr>
          <a:lstStyle/>
          <a:p>
            <a:pPr algn="ctr"/>
            <a:r>
              <a:rPr lang="en-US" sz="3600" b="1" dirty="0">
                <a:latin typeface="+mn-lt"/>
              </a:rPr>
              <a:t>Where to File an ADA Complaint</a:t>
            </a:r>
          </a:p>
        </p:txBody>
      </p:sp>
      <p:sp>
        <p:nvSpPr>
          <p:cNvPr id="3" name="Content Placeholder 2">
            <a:extLst>
              <a:ext uri="{FF2B5EF4-FFF2-40B4-BE49-F238E27FC236}">
                <a16:creationId xmlns:a16="http://schemas.microsoft.com/office/drawing/2014/main" id="{EEED2B18-6952-45C7-8DF5-921857787333}"/>
              </a:ext>
            </a:extLst>
          </p:cNvPr>
          <p:cNvSpPr>
            <a:spLocks noGrp="1"/>
          </p:cNvSpPr>
          <p:nvPr>
            <p:ph idx="1"/>
          </p:nvPr>
        </p:nvSpPr>
        <p:spPr>
          <a:xfrm>
            <a:off x="227012" y="1657348"/>
            <a:ext cx="11734800" cy="4895851"/>
          </a:xfrm>
        </p:spPr>
        <p:txBody>
          <a:bodyPr>
            <a:normAutofit lnSpcReduction="10000"/>
          </a:bodyPr>
          <a:lstStyle/>
          <a:p>
            <a:r>
              <a:rPr lang="en-US" sz="3200" dirty="0"/>
              <a:t>Equal Employment Opportunity Commission </a:t>
            </a:r>
            <a:r>
              <a:rPr lang="en-US" sz="3200" dirty="0">
                <a:hlinkClick r:id="rId2"/>
              </a:rPr>
              <a:t>https://www.eeoc.gov/federal/fed_employees/filing_complaint.cfm</a:t>
            </a:r>
            <a:r>
              <a:rPr lang="en-US" sz="3200" dirty="0"/>
              <a:t> </a:t>
            </a:r>
          </a:p>
          <a:p>
            <a:pPr marL="0" indent="0">
              <a:buNone/>
            </a:pPr>
            <a:r>
              <a:rPr lang="en-US" sz="3200" dirty="0"/>
              <a:t>1-800-669-4000</a:t>
            </a:r>
            <a:br>
              <a:rPr lang="en-US" sz="3200" dirty="0"/>
            </a:br>
            <a:r>
              <a:rPr lang="en-US" sz="3200" dirty="0"/>
              <a:t>1-800-669-6820 (TTY for Deaf/Hard of Hearing callers only)</a:t>
            </a:r>
            <a:br>
              <a:rPr lang="en-US" sz="3200" dirty="0"/>
            </a:br>
            <a:r>
              <a:rPr lang="en-US" sz="3200" dirty="0"/>
              <a:t>1-844-234-5122 (ASL Video Phone for Deaf/Hard of Hearing callers only)</a:t>
            </a:r>
          </a:p>
          <a:p>
            <a:pPr marL="0" indent="0">
              <a:buNone/>
            </a:pPr>
            <a:endParaRPr lang="en-US" sz="3200" dirty="0"/>
          </a:p>
          <a:p>
            <a:pPr>
              <a:lnSpc>
                <a:spcPct val="100000"/>
              </a:lnSpc>
              <a:spcBef>
                <a:spcPts val="0"/>
              </a:spcBef>
            </a:pPr>
            <a:r>
              <a:rPr lang="en-US" sz="3200" dirty="0"/>
              <a:t>U.S. Department of Justice</a:t>
            </a:r>
          </a:p>
          <a:p>
            <a:pPr marL="0" indent="0">
              <a:lnSpc>
                <a:spcPct val="100000"/>
              </a:lnSpc>
              <a:spcBef>
                <a:spcPts val="0"/>
              </a:spcBef>
              <a:buNone/>
            </a:pPr>
            <a:r>
              <a:rPr lang="en-US" sz="3200" dirty="0"/>
              <a:t>   </a:t>
            </a:r>
            <a:r>
              <a:rPr lang="en-US" sz="3200" dirty="0">
                <a:hlinkClick r:id="rId3"/>
              </a:rPr>
              <a:t>https://www.ada.gov/filing_complaint.htm</a:t>
            </a:r>
            <a:r>
              <a:rPr lang="en-US" sz="3200" dirty="0"/>
              <a:t> </a:t>
            </a:r>
          </a:p>
          <a:p>
            <a:pPr marL="0" indent="0">
              <a:lnSpc>
                <a:spcPct val="100000"/>
              </a:lnSpc>
              <a:spcBef>
                <a:spcPts val="0"/>
              </a:spcBef>
              <a:buNone/>
            </a:pPr>
            <a:r>
              <a:rPr lang="en-US" sz="3200" dirty="0"/>
              <a:t>1-800-514-0301 (voice)</a:t>
            </a:r>
            <a:br>
              <a:rPr lang="en-US" sz="3200" dirty="0"/>
            </a:br>
            <a:r>
              <a:rPr lang="en-US" sz="3200" dirty="0"/>
              <a:t>1-800-514-0383 (TTY) </a:t>
            </a:r>
          </a:p>
        </p:txBody>
      </p:sp>
      <p:sp>
        <p:nvSpPr>
          <p:cNvPr id="4" name="Slide Number Placeholder 3">
            <a:extLst>
              <a:ext uri="{FF2B5EF4-FFF2-40B4-BE49-F238E27FC236}">
                <a16:creationId xmlns:a16="http://schemas.microsoft.com/office/drawing/2014/main" id="{E31B0398-7A27-405A-894C-B8260D63CBAC}"/>
              </a:ext>
            </a:extLst>
          </p:cNvPr>
          <p:cNvSpPr>
            <a:spLocks noGrp="1"/>
          </p:cNvSpPr>
          <p:nvPr>
            <p:ph type="sldNum" sz="quarter" idx="12"/>
          </p:nvPr>
        </p:nvSpPr>
        <p:spPr/>
        <p:txBody>
          <a:bodyPr/>
          <a:lstStyle/>
          <a:p>
            <a:fld id="{042AED99-7FB4-404E-8A97-64753DCE42EC}" type="slidenum">
              <a:rPr kumimoji="0" lang="en-US" smtClean="0"/>
              <a:pPr/>
              <a:t>52</a:t>
            </a:fld>
            <a:endParaRPr kumimoji="0" lang="en-US"/>
          </a:p>
        </p:txBody>
      </p:sp>
    </p:spTree>
    <p:extLst>
      <p:ext uri="{BB962C8B-B14F-4D97-AF65-F5344CB8AC3E}">
        <p14:creationId xmlns:p14="http://schemas.microsoft.com/office/powerpoint/2010/main" val="1007303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790493"/>
          </a:xfrm>
        </p:spPr>
        <p:txBody>
          <a:bodyPr>
            <a:noAutofit/>
          </a:bodyPr>
          <a:lstStyle/>
          <a:p>
            <a:r>
              <a:rPr lang="en-US" sz="3600" dirty="0">
                <a:solidFill>
                  <a:schemeClr val="tx1"/>
                </a:solidFill>
              </a:rPr>
              <a:t>ADANN Health Care Resources </a:t>
            </a:r>
          </a:p>
        </p:txBody>
      </p:sp>
      <p:sp>
        <p:nvSpPr>
          <p:cNvPr id="7" name="Content Placeholder 2"/>
          <p:cNvSpPr>
            <a:spLocks noGrp="1"/>
          </p:cNvSpPr>
          <p:nvPr>
            <p:ph idx="1"/>
          </p:nvPr>
        </p:nvSpPr>
        <p:spPr>
          <a:xfrm>
            <a:off x="684212" y="1676401"/>
            <a:ext cx="10972800" cy="4495799"/>
          </a:xfrm>
        </p:spPr>
        <p:txBody>
          <a:bodyPr>
            <a:normAutofit lnSpcReduction="10000"/>
          </a:bodyPr>
          <a:lstStyle/>
          <a:p>
            <a:pPr marL="859536" lvl="1" indent="-457200">
              <a:lnSpc>
                <a:spcPct val="110000"/>
              </a:lnSpc>
              <a:spcBef>
                <a:spcPts val="1200"/>
              </a:spcBef>
              <a:buFont typeface="Arial" panose="020B0604020202020204" pitchFamily="34" charset="0"/>
              <a:buChar char="•"/>
            </a:pPr>
            <a:r>
              <a:rPr lang="en-US" sz="3100" dirty="0"/>
              <a:t>Healthcare and the ADA webinar series at </a:t>
            </a:r>
            <a:r>
              <a:rPr lang="en-US" sz="3100" dirty="0">
                <a:hlinkClick r:id="rId4"/>
              </a:rPr>
              <a:t>www.adapresentations.org</a:t>
            </a:r>
            <a:r>
              <a:rPr lang="en-US" sz="3100" dirty="0"/>
              <a:t> </a:t>
            </a:r>
          </a:p>
          <a:p>
            <a:pPr marL="859536" lvl="1" indent="-457200">
              <a:lnSpc>
                <a:spcPct val="110000"/>
              </a:lnSpc>
              <a:spcBef>
                <a:spcPts val="1200"/>
              </a:spcBef>
              <a:buFont typeface="Arial" panose="020B0604020202020204" pitchFamily="34" charset="0"/>
              <a:buChar char="•"/>
            </a:pPr>
            <a:r>
              <a:rPr lang="en-US" sz="3100" dirty="0"/>
              <a:t>Healthcare and the ADA factsheets available at </a:t>
            </a:r>
            <a:r>
              <a:rPr lang="en-US" sz="3100" dirty="0">
                <a:hlinkClick r:id="rId5"/>
              </a:rPr>
              <a:t>www.adata.org</a:t>
            </a:r>
            <a:r>
              <a:rPr lang="en-US" sz="3100" dirty="0"/>
              <a:t> (search for Healthcare)</a:t>
            </a:r>
          </a:p>
          <a:p>
            <a:pPr marL="859536" lvl="1" indent="-457200">
              <a:lnSpc>
                <a:spcPct val="110000"/>
              </a:lnSpc>
              <a:spcBef>
                <a:spcPts val="1200"/>
              </a:spcBef>
              <a:buFont typeface="Arial" panose="020B0604020202020204" pitchFamily="34" charset="0"/>
              <a:buChar char="•"/>
            </a:pPr>
            <a:r>
              <a:rPr lang="en-US" sz="3100" dirty="0"/>
              <a:t>Regional ADA Center websites with links to state and federal resources (e.g., </a:t>
            </a:r>
            <a:r>
              <a:rPr lang="en-US" sz="3100" dirty="0">
                <a:hlinkClick r:id="rId6"/>
              </a:rPr>
              <a:t>www.adapacific.org/healthcare</a:t>
            </a:r>
            <a:r>
              <a:rPr lang="en-US" sz="3100" dirty="0"/>
              <a:t>)</a:t>
            </a:r>
            <a:endParaRPr lang="en-US" sz="3100" b="1" dirty="0"/>
          </a:p>
          <a:p>
            <a:pPr marL="859536" lvl="1" indent="-457200">
              <a:lnSpc>
                <a:spcPct val="110000"/>
              </a:lnSpc>
              <a:spcBef>
                <a:spcPts val="1200"/>
              </a:spcBef>
              <a:buFont typeface="Arial" panose="020B0604020202020204" pitchFamily="34" charset="0"/>
              <a:buChar char="•"/>
            </a:pPr>
            <a:r>
              <a:rPr lang="en-US" sz="3100" dirty="0"/>
              <a:t>ADA questions can be answered at 800-949-4232 or by email</a:t>
            </a:r>
          </a:p>
          <a:p>
            <a:pPr marL="859536" lvl="1" indent="-457200">
              <a:lnSpc>
                <a:spcPct val="110000"/>
              </a:lnSpc>
              <a:spcBef>
                <a:spcPts val="1200"/>
              </a:spcBef>
              <a:buFont typeface="Arial" panose="020B0604020202020204" pitchFamily="34" charset="0"/>
              <a:buChar char="•"/>
            </a:pPr>
            <a:r>
              <a:rPr lang="en-US" sz="3100" dirty="0"/>
              <a:t>Training from regional ADA Centers</a:t>
            </a:r>
          </a:p>
          <a:p>
            <a:pPr marL="402336" indent="0">
              <a:lnSpc>
                <a:spcPct val="130000"/>
              </a:lnSpc>
              <a:spcBef>
                <a:spcPts val="0"/>
              </a:spcBef>
              <a:spcAft>
                <a:spcPts val="1200"/>
              </a:spcAft>
              <a:buNone/>
            </a:pPr>
            <a:endParaRPr lang="en-US" sz="3100" dirty="0"/>
          </a:p>
        </p:txBody>
      </p:sp>
    </p:spTree>
    <p:extLst>
      <p:ext uri="{BB962C8B-B14F-4D97-AF65-F5344CB8AC3E}">
        <p14:creationId xmlns:p14="http://schemas.microsoft.com/office/powerpoint/2010/main" val="1092879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of ADA National Network">
            <a:extLst>
              <a:ext uri="{FF2B5EF4-FFF2-40B4-BE49-F238E27FC236}">
                <a16:creationId xmlns:a16="http://schemas.microsoft.com/office/drawing/2014/main" id="{4A4F6C8D-A484-4DDB-8E56-B49FABC2CB77}"/>
              </a:ext>
            </a:extLst>
          </p:cNvPr>
          <p:cNvPicPr>
            <a:picLocks noChangeAspect="1"/>
          </p:cNvPicPr>
          <p:nvPr/>
        </p:nvPicPr>
        <p:blipFill>
          <a:blip r:embed="rId3"/>
          <a:stretch>
            <a:fillRect/>
          </a:stretch>
        </p:blipFill>
        <p:spPr>
          <a:xfrm>
            <a:off x="-1588" y="18749"/>
            <a:ext cx="2482370" cy="836995"/>
          </a:xfrm>
          <a:prstGeom prst="rect">
            <a:avLst/>
          </a:prstGeom>
        </p:spPr>
      </p:pic>
      <p:sp>
        <p:nvSpPr>
          <p:cNvPr id="6" name="Slide Number Placeholder 5">
            <a:extLst>
              <a:ext uri="{FF2B5EF4-FFF2-40B4-BE49-F238E27FC236}">
                <a16:creationId xmlns:a16="http://schemas.microsoft.com/office/drawing/2014/main" id="{225FBADC-227A-4109-AA4F-C5A1129E7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240B6-99DF-40F7-BFC7-5DD8D3F7E6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 y="885907"/>
            <a:ext cx="12188824" cy="790493"/>
          </a:xfrm>
        </p:spPr>
        <p:txBody>
          <a:bodyPr>
            <a:noAutofit/>
          </a:bodyPr>
          <a:lstStyle/>
          <a:p>
            <a:r>
              <a:rPr lang="en-US" sz="3600" dirty="0">
                <a:solidFill>
                  <a:schemeClr val="tx1"/>
                </a:solidFill>
              </a:rPr>
              <a:t>Barrier-Free Health Care Initiative (DOJ)</a:t>
            </a:r>
          </a:p>
        </p:txBody>
      </p:sp>
      <p:sp>
        <p:nvSpPr>
          <p:cNvPr id="7" name="Content Placeholder 2"/>
          <p:cNvSpPr>
            <a:spLocks noGrp="1"/>
          </p:cNvSpPr>
          <p:nvPr>
            <p:ph idx="1"/>
          </p:nvPr>
        </p:nvSpPr>
        <p:spPr>
          <a:xfrm>
            <a:off x="608012" y="1721722"/>
            <a:ext cx="10972800" cy="4221878"/>
          </a:xfrm>
        </p:spPr>
        <p:txBody>
          <a:bodyPr>
            <a:noAutofit/>
          </a:bodyPr>
          <a:lstStyle/>
          <a:p>
            <a:pPr marL="859536" lvl="1" indent="-457200">
              <a:lnSpc>
                <a:spcPct val="120000"/>
              </a:lnSpc>
              <a:spcBef>
                <a:spcPts val="1200"/>
              </a:spcBef>
              <a:buFont typeface="Arial" panose="020B0604020202020204" pitchFamily="34" charset="0"/>
              <a:buChar char="•"/>
            </a:pPr>
            <a:r>
              <a:rPr lang="en-US" sz="3100" dirty="0"/>
              <a:t>A partnership of the Department of Justice Civil Rights Division and U.S. Attorney’s offices across the nation – resource for court cases</a:t>
            </a:r>
          </a:p>
          <a:p>
            <a:pPr marL="1371600" lvl="1" indent="-457200">
              <a:lnSpc>
                <a:spcPct val="130000"/>
              </a:lnSpc>
              <a:spcBef>
                <a:spcPts val="1200"/>
              </a:spcBef>
              <a:buFont typeface="Courier New" panose="02070309020205020404" pitchFamily="49" charset="0"/>
              <a:buChar char="o"/>
            </a:pPr>
            <a:r>
              <a:rPr lang="en-US" sz="2600" dirty="0"/>
              <a:t>Target enforcement efforts on a critical area for individuals with disabilities </a:t>
            </a:r>
          </a:p>
          <a:p>
            <a:pPr marL="1371600" lvl="1" indent="-457200">
              <a:lnSpc>
                <a:spcPct val="130000"/>
              </a:lnSpc>
              <a:spcBef>
                <a:spcPts val="1200"/>
              </a:spcBef>
              <a:buFont typeface="Courier New" panose="02070309020205020404" pitchFamily="49" charset="0"/>
              <a:buChar char="o"/>
            </a:pPr>
            <a:r>
              <a:rPr lang="en-US" sz="2600" dirty="0"/>
              <a:t>Launched on the 22nd anniversary of the ADA in July 2012</a:t>
            </a:r>
          </a:p>
          <a:p>
            <a:pPr marL="1371600" lvl="1" indent="-457200">
              <a:lnSpc>
                <a:spcPct val="130000"/>
              </a:lnSpc>
              <a:spcBef>
                <a:spcPts val="1200"/>
              </a:spcBef>
              <a:buFont typeface="Courier New" panose="02070309020205020404" pitchFamily="49" charset="0"/>
              <a:buChar char="o"/>
            </a:pPr>
            <a:r>
              <a:rPr lang="en-US" sz="2600" dirty="0">
                <a:hlinkClick r:id="rId4"/>
              </a:rPr>
              <a:t>https://www.ada.gov/usao-agreements.htm</a:t>
            </a:r>
            <a:r>
              <a:rPr lang="en-US" sz="2600" dirty="0"/>
              <a:t> </a:t>
            </a:r>
          </a:p>
        </p:txBody>
      </p:sp>
    </p:spTree>
    <p:extLst>
      <p:ext uri="{BB962C8B-B14F-4D97-AF65-F5344CB8AC3E}">
        <p14:creationId xmlns:p14="http://schemas.microsoft.com/office/powerpoint/2010/main" val="3702752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1"/>
          <p:cNvSpPr>
            <a:spLocks noGrp="1"/>
          </p:cNvSpPr>
          <p:nvPr>
            <p:ph idx="1"/>
          </p:nvPr>
        </p:nvSpPr>
        <p:spPr>
          <a:xfrm>
            <a:off x="150812" y="1219201"/>
            <a:ext cx="11810999" cy="5334000"/>
          </a:xfrm>
        </p:spPr>
        <p:txBody>
          <a:bodyPr>
            <a:normAutofit/>
          </a:bodyPr>
          <a:lstStyle/>
          <a:p>
            <a:pPr marL="0" indent="0" algn="ctr">
              <a:spcBef>
                <a:spcPts val="563"/>
              </a:spcBef>
              <a:buNone/>
              <a:defRPr/>
            </a:pPr>
            <a:r>
              <a:rPr lang="en-US" sz="3200" b="1" dirty="0"/>
              <a:t>ADA National Network Technical Assistance Hotline</a:t>
            </a:r>
          </a:p>
          <a:p>
            <a:pPr marL="0" indent="0" algn="ctr">
              <a:spcBef>
                <a:spcPts val="563"/>
              </a:spcBef>
              <a:buNone/>
              <a:defRPr/>
            </a:pPr>
            <a:r>
              <a:rPr lang="en-US" sz="3200" dirty="0"/>
              <a:t>1-800-949-4232 (free and confidential answers on the ADA)</a:t>
            </a:r>
          </a:p>
          <a:p>
            <a:pPr marL="0" indent="0" algn="ctr">
              <a:spcBef>
                <a:spcPts val="563"/>
              </a:spcBef>
              <a:buNone/>
              <a:defRPr/>
            </a:pPr>
            <a:endParaRPr lang="en-US" sz="3300" dirty="0"/>
          </a:p>
          <a:p>
            <a:pPr marL="0" indent="0" algn="ctr">
              <a:spcBef>
                <a:spcPts val="563"/>
              </a:spcBef>
              <a:buNone/>
              <a:defRPr/>
            </a:pPr>
            <a:r>
              <a:rPr lang="en-US" sz="3300" b="1" dirty="0"/>
              <a:t>Jan Garrett, </a:t>
            </a:r>
            <a:r>
              <a:rPr lang="en-US" sz="3300" dirty="0"/>
              <a:t>Pacific ADA Center</a:t>
            </a:r>
          </a:p>
          <a:p>
            <a:pPr marL="0" indent="0" algn="ctr">
              <a:spcBef>
                <a:spcPts val="563"/>
              </a:spcBef>
              <a:buNone/>
              <a:defRPr/>
            </a:pPr>
            <a:r>
              <a:rPr lang="en-US" sz="3300" dirty="0">
                <a:hlinkClick r:id="rId3"/>
              </a:rPr>
              <a:t>progman@adapacific.org</a:t>
            </a:r>
            <a:endParaRPr lang="en-US" sz="3300" dirty="0"/>
          </a:p>
          <a:p>
            <a:pPr marL="0" indent="0" algn="ctr">
              <a:spcBef>
                <a:spcPts val="563"/>
              </a:spcBef>
              <a:buNone/>
              <a:defRPr/>
            </a:pPr>
            <a:endParaRPr lang="en-US" sz="3300" dirty="0"/>
          </a:p>
          <a:p>
            <a:pPr marL="0" indent="0" algn="ctr">
              <a:spcBef>
                <a:spcPts val="563"/>
              </a:spcBef>
              <a:buNone/>
              <a:defRPr/>
            </a:pPr>
            <a:endParaRPr lang="en-US" sz="3300" dirty="0"/>
          </a:p>
          <a:p>
            <a:pPr marL="0" indent="0" algn="ctr">
              <a:spcBef>
                <a:spcPts val="563"/>
              </a:spcBef>
              <a:buNone/>
              <a:defRPr/>
            </a:pPr>
            <a:r>
              <a:rPr lang="en-US" sz="3300" b="1" dirty="0"/>
              <a:t>Dana Barton, </a:t>
            </a:r>
            <a:r>
              <a:rPr lang="en-US" sz="3300" dirty="0"/>
              <a:t>Rocky Mountain ADA Center</a:t>
            </a:r>
          </a:p>
          <a:p>
            <a:pPr marL="0" indent="0" algn="ctr">
              <a:spcBef>
                <a:spcPts val="563"/>
              </a:spcBef>
              <a:buNone/>
              <a:defRPr/>
            </a:pPr>
            <a:r>
              <a:rPr lang="sv-SE" sz="3300" dirty="0">
                <a:hlinkClick r:id="rId4"/>
              </a:rPr>
              <a:t>dbarton@mtc-inc.com</a:t>
            </a:r>
            <a:endParaRPr lang="sv-SE" sz="3300" dirty="0"/>
          </a:p>
          <a:p>
            <a:pPr marL="0" indent="0" algn="ctr">
              <a:spcBef>
                <a:spcPts val="563"/>
              </a:spcBef>
              <a:buNone/>
              <a:defRPr/>
            </a:pPr>
            <a:endParaRPr lang="sv-SE" sz="3300" dirty="0"/>
          </a:p>
          <a:p>
            <a:pPr marL="0" indent="0" algn="ctr">
              <a:spcBef>
                <a:spcPts val="563"/>
              </a:spcBef>
              <a:buNone/>
              <a:defRPr/>
            </a:pPr>
            <a:endParaRPr lang="en-US" sz="1800" dirty="0"/>
          </a:p>
        </p:txBody>
      </p:sp>
      <p:sp>
        <p:nvSpPr>
          <p:cNvPr id="3" name="Title 2"/>
          <p:cNvSpPr>
            <a:spLocks noGrp="1"/>
          </p:cNvSpPr>
          <p:nvPr>
            <p:ph type="title"/>
          </p:nvPr>
        </p:nvSpPr>
        <p:spPr>
          <a:xfrm>
            <a:off x="1203012" y="227224"/>
            <a:ext cx="9782801" cy="991977"/>
          </a:xfrm>
        </p:spPr>
        <p:txBody>
          <a:bodyPr>
            <a:normAutofit/>
          </a:bodyPr>
          <a:lstStyle/>
          <a:p>
            <a:r>
              <a:rPr lang="en-US" sz="3600" dirty="0">
                <a:latin typeface="+mn-lt"/>
              </a:rPr>
              <a:t>Contact Us</a:t>
            </a:r>
          </a:p>
        </p:txBody>
      </p:sp>
      <p:pic>
        <p:nvPicPr>
          <p:cNvPr id="4" name="Picture 3" descr="Logo of ADA National Network">
            <a:extLst>
              <a:ext uri="{FF2B5EF4-FFF2-40B4-BE49-F238E27FC236}">
                <a16:creationId xmlns:a16="http://schemas.microsoft.com/office/drawing/2014/main" id="{BC0125DE-7537-4CB8-9E6C-862701329422}"/>
              </a:ext>
            </a:extLst>
          </p:cNvPr>
          <p:cNvPicPr>
            <a:picLocks noChangeAspect="1"/>
          </p:cNvPicPr>
          <p:nvPr/>
        </p:nvPicPr>
        <p:blipFill>
          <a:blip r:embed="rId5"/>
          <a:stretch>
            <a:fillRect/>
          </a:stretch>
        </p:blipFill>
        <p:spPr>
          <a:xfrm>
            <a:off x="0" y="-9156"/>
            <a:ext cx="1862262" cy="627910"/>
          </a:xfrm>
          <a:prstGeom prst="rect">
            <a:avLst/>
          </a:prstGeom>
        </p:spPr>
      </p:pic>
      <p:pic>
        <p:nvPicPr>
          <p:cNvPr id="6" name="Picture 5" descr="Logo for the Pacific ADA Center">
            <a:extLst>
              <a:ext uri="{FF2B5EF4-FFF2-40B4-BE49-F238E27FC236}">
                <a16:creationId xmlns:a16="http://schemas.microsoft.com/office/drawing/2014/main" id="{0DB4EA28-119F-4902-A173-FF2716F77B65}"/>
              </a:ext>
            </a:extLst>
          </p:cNvPr>
          <p:cNvPicPr>
            <a:picLocks noChangeAspect="1"/>
          </p:cNvPicPr>
          <p:nvPr/>
        </p:nvPicPr>
        <p:blipFill rotWithShape="1">
          <a:blip r:embed="rId6"/>
          <a:srcRect b="17945"/>
          <a:stretch/>
        </p:blipFill>
        <p:spPr>
          <a:xfrm>
            <a:off x="9823184" y="2693557"/>
            <a:ext cx="2170085" cy="859536"/>
          </a:xfrm>
          <a:prstGeom prst="rect">
            <a:avLst/>
          </a:prstGeom>
        </p:spPr>
      </p:pic>
      <p:pic>
        <p:nvPicPr>
          <p:cNvPr id="8" name="Picture 7" descr="A close up of a sign&#10;&#10;Description automatically generated">
            <a:extLst>
              <a:ext uri="{FF2B5EF4-FFF2-40B4-BE49-F238E27FC236}">
                <a16:creationId xmlns:a16="http://schemas.microsoft.com/office/drawing/2014/main" id="{F79CECA2-5152-44E7-82BB-B7B286DFA1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8551" y="4979559"/>
            <a:ext cx="2176272" cy="659240"/>
          </a:xfrm>
          <a:prstGeom prst="rect">
            <a:avLst/>
          </a:prstGeom>
        </p:spPr>
      </p:pic>
    </p:spTree>
    <p:extLst>
      <p:ext uri="{BB962C8B-B14F-4D97-AF65-F5344CB8AC3E}">
        <p14:creationId xmlns:p14="http://schemas.microsoft.com/office/powerpoint/2010/main" val="32392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10477500" cy="1676400"/>
          </a:xfrm>
        </p:spPr>
        <p:txBody>
          <a:bodyPr>
            <a:normAutofit/>
          </a:bodyPr>
          <a:lstStyle/>
          <a:p>
            <a:pPr algn="ctr"/>
            <a:r>
              <a:rPr lang="en-US" sz="3600" b="1" dirty="0">
                <a:latin typeface="+mn-lt"/>
              </a:rPr>
              <a:t>Major Bodily Functions Can = Major Life Activities</a:t>
            </a:r>
          </a:p>
        </p:txBody>
      </p:sp>
      <p:sp>
        <p:nvSpPr>
          <p:cNvPr id="3" name="Content Placeholder 2"/>
          <p:cNvSpPr>
            <a:spLocks noGrp="1"/>
          </p:cNvSpPr>
          <p:nvPr>
            <p:ph idx="1"/>
          </p:nvPr>
        </p:nvSpPr>
        <p:spPr>
          <a:xfrm>
            <a:off x="227012" y="1524000"/>
            <a:ext cx="11658600" cy="5197476"/>
          </a:xfrm>
        </p:spPr>
        <p:txBody>
          <a:bodyPr>
            <a:normAutofit lnSpcReduction="10000"/>
          </a:bodyPr>
          <a:lstStyle/>
          <a:p>
            <a:pPr marL="566928" indent="-457200"/>
            <a:r>
              <a:rPr lang="en-US" sz="3200" dirty="0"/>
              <a:t>Immune system</a:t>
            </a:r>
          </a:p>
          <a:p>
            <a:pPr marL="566928" indent="-457200"/>
            <a:r>
              <a:rPr lang="en-US" sz="3200" dirty="0"/>
              <a:t>Endocrine system (e.g., thyroid, diabetes)</a:t>
            </a:r>
          </a:p>
          <a:p>
            <a:pPr marL="566928" indent="-457200"/>
            <a:r>
              <a:rPr lang="en-US" sz="3200" dirty="0"/>
              <a:t>Neurological function</a:t>
            </a:r>
          </a:p>
          <a:p>
            <a:pPr marL="566928" indent="-457200"/>
            <a:r>
              <a:rPr lang="en-US" sz="3200" dirty="0"/>
              <a:t>Brain</a:t>
            </a:r>
          </a:p>
          <a:p>
            <a:pPr marL="566928" indent="-457200"/>
            <a:r>
              <a:rPr lang="en-US" sz="3200" dirty="0"/>
              <a:t>Normal cell growth (e.g., cancer)</a:t>
            </a:r>
          </a:p>
          <a:p>
            <a:pPr marL="566928" indent="-457200"/>
            <a:r>
              <a:rPr lang="en-US" sz="3200" dirty="0"/>
              <a:t>Respiratory system</a:t>
            </a:r>
          </a:p>
          <a:p>
            <a:pPr marL="566928" indent="-457200"/>
            <a:r>
              <a:rPr lang="en-US" sz="3200" dirty="0"/>
              <a:t>Digestive system (including intestines)</a:t>
            </a:r>
          </a:p>
          <a:p>
            <a:pPr marL="566928" indent="-457200"/>
            <a:r>
              <a:rPr lang="en-US" sz="3200" dirty="0"/>
              <a:t>Bladder</a:t>
            </a:r>
          </a:p>
          <a:p>
            <a:pPr marL="566928" indent="-457200"/>
            <a:r>
              <a:rPr lang="en-US" sz="3200" dirty="0"/>
              <a:t>Reproductive system</a:t>
            </a:r>
          </a:p>
          <a:p>
            <a:pPr marL="566928" indent="-457200"/>
            <a:r>
              <a:rPr lang="en-US" sz="3200" dirty="0"/>
              <a:t>Circulatory system</a:t>
            </a: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6</a:t>
            </a:fld>
            <a:endParaRPr kumimoji="0" lang="en-US"/>
          </a:p>
        </p:txBody>
      </p:sp>
    </p:spTree>
    <p:extLst>
      <p:ext uri="{BB962C8B-B14F-4D97-AF65-F5344CB8AC3E}">
        <p14:creationId xmlns:p14="http://schemas.microsoft.com/office/powerpoint/2010/main" val="50252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4"/>
          <p:cNvSpPr>
            <a:spLocks noChangeArrowheads="1"/>
          </p:cNvSpPr>
          <p:nvPr/>
        </p:nvSpPr>
        <p:spPr bwMode="auto">
          <a:xfrm>
            <a:off x="1827212" y="3"/>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sz="3600" dirty="0">
              <a:solidFill>
                <a:srgbClr val="FFFFFF"/>
              </a:solidFill>
              <a:latin typeface="Calibri" charset="0"/>
              <a:ea typeface="ＭＳ Ｐゴシック" charset="0"/>
              <a:cs typeface="ＭＳ Ｐゴシック" charset="0"/>
            </a:endParaRPr>
          </a:p>
        </p:txBody>
      </p:sp>
      <p:sp>
        <p:nvSpPr>
          <p:cNvPr id="273411" name="Rectangle 5"/>
          <p:cNvSpPr>
            <a:spLocks noChangeArrowheads="1"/>
          </p:cNvSpPr>
          <p:nvPr/>
        </p:nvSpPr>
        <p:spPr bwMode="auto">
          <a:xfrm>
            <a:off x="3046412" y="1754188"/>
            <a:ext cx="64008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fontAlgn="base">
              <a:lnSpc>
                <a:spcPct val="90000"/>
              </a:lnSpc>
              <a:spcBef>
                <a:spcPts val="1200"/>
              </a:spcBef>
              <a:spcAft>
                <a:spcPct val="0"/>
              </a:spcAft>
            </a:pPr>
            <a:endParaRPr lang="en-US" b="1" dirty="0">
              <a:solidFill>
                <a:srgbClr val="FFFFFF"/>
              </a:solidFill>
              <a:latin typeface="Calibri" charset="0"/>
              <a:ea typeface="ＭＳ Ｐゴシック" charset="0"/>
              <a:cs typeface="ＭＳ Ｐゴシック" charset="0"/>
            </a:endParaRPr>
          </a:p>
          <a:p>
            <a:pPr marL="609600" indent="-609600" fontAlgn="base">
              <a:lnSpc>
                <a:spcPct val="90000"/>
              </a:lnSpc>
              <a:spcBef>
                <a:spcPct val="0"/>
              </a:spcBef>
              <a:spcAft>
                <a:spcPct val="0"/>
              </a:spcAft>
            </a:pPr>
            <a:r>
              <a:rPr lang="en-US" i="1" dirty="0">
                <a:solidFill>
                  <a:prstClr val="black"/>
                </a:solidFill>
                <a:latin typeface="Calibri" charset="0"/>
                <a:ea typeface="ＭＳ Ｐゴシック" charset="0"/>
                <a:cs typeface="ＭＳ Ｐゴシック" charset="0"/>
              </a:rPr>
              <a:t>	</a:t>
            </a:r>
            <a:endParaRPr lang="en-US" sz="2000" i="1" dirty="0">
              <a:solidFill>
                <a:srgbClr val="FFFFFF"/>
              </a:solidFill>
              <a:latin typeface="Calibri" charset="0"/>
              <a:ea typeface="ＭＳ Ｐゴシック" charset="0"/>
              <a:cs typeface="ＭＳ Ｐゴシック" charset="0"/>
            </a:endParaRPr>
          </a:p>
        </p:txBody>
      </p:sp>
      <p:pic>
        <p:nvPicPr>
          <p:cNvPr id="2" name="Picture 1" descr="Brain with gears and math and science symbols swirling around it"/>
          <p:cNvPicPr>
            <a:picLocks noChangeAspect="1"/>
          </p:cNvPicPr>
          <p:nvPr/>
        </p:nvPicPr>
        <p:blipFill>
          <a:blip r:embed="rId3"/>
          <a:stretch>
            <a:fillRect/>
          </a:stretch>
        </p:blipFill>
        <p:spPr>
          <a:xfrm>
            <a:off x="4137033" y="2687274"/>
            <a:ext cx="3914758" cy="3897359"/>
          </a:xfrm>
          <a:prstGeom prst="rect">
            <a:avLst/>
          </a:prstGeom>
        </p:spPr>
      </p:pic>
      <p:sp>
        <p:nvSpPr>
          <p:cNvPr id="3" name="TextBox 2"/>
          <p:cNvSpPr txBox="1"/>
          <p:nvPr/>
        </p:nvSpPr>
        <p:spPr>
          <a:xfrm>
            <a:off x="1513215" y="923700"/>
            <a:ext cx="9837628" cy="1200329"/>
          </a:xfrm>
          <a:prstGeom prst="rect">
            <a:avLst/>
          </a:prstGeom>
          <a:noFill/>
        </p:spPr>
        <p:txBody>
          <a:bodyPr wrap="square" rtlCol="0">
            <a:spAutoFit/>
          </a:bodyPr>
          <a:lstStyle/>
          <a:p>
            <a:pPr algn="ctr"/>
            <a:r>
              <a:rPr lang="en-US" sz="3600" b="1" dirty="0"/>
              <a:t>Addiction is an impairment that affects </a:t>
            </a:r>
          </a:p>
          <a:p>
            <a:pPr algn="ctr"/>
            <a:r>
              <a:rPr lang="en-US" sz="3600" b="1" dirty="0"/>
              <a:t>brain and neurological functions</a:t>
            </a:r>
          </a:p>
        </p:txBody>
      </p:sp>
      <p:sp>
        <p:nvSpPr>
          <p:cNvPr id="5" name="Slide Number Placeholder 4"/>
          <p:cNvSpPr>
            <a:spLocks noGrp="1"/>
          </p:cNvSpPr>
          <p:nvPr>
            <p:ph type="sldNum" sz="quarter" idx="12"/>
          </p:nvPr>
        </p:nvSpPr>
        <p:spPr/>
        <p:txBody>
          <a:bodyPr/>
          <a:lstStyle/>
          <a:p>
            <a:pPr>
              <a:defRPr/>
            </a:pPr>
            <a:fld id="{2C40C733-B524-41CB-B6D2-E00978573A13}" type="slidenum">
              <a:rPr lang="en-US" sz="1200"/>
              <a:pPr>
                <a:defRPr/>
              </a:pPr>
              <a:t>7</a:t>
            </a:fld>
            <a:endParaRPr lang="en-US" sz="2000" dirty="0"/>
          </a:p>
        </p:txBody>
      </p:sp>
    </p:spTree>
    <p:extLst>
      <p:ext uri="{BB962C8B-B14F-4D97-AF65-F5344CB8AC3E}">
        <p14:creationId xmlns:p14="http://schemas.microsoft.com/office/powerpoint/2010/main" val="51377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1674812" y="532607"/>
            <a:ext cx="8229600" cy="1481140"/>
          </a:xfrm>
        </p:spPr>
        <p:txBody>
          <a:bodyPr>
            <a:normAutofit fontScale="90000"/>
          </a:bodyPr>
          <a:lstStyle/>
          <a:p>
            <a:pPr lvl="1" algn="l"/>
            <a:br>
              <a:rPr lang="en-US" altLang="en-US" b="1" dirty="0">
                <a:solidFill>
                  <a:schemeClr val="bg1"/>
                </a:solidFill>
              </a:rPr>
            </a:br>
            <a:br>
              <a:rPr lang="en-US" altLang="en-US" b="1" dirty="0">
                <a:solidFill>
                  <a:srgbClr val="FFFFFF"/>
                </a:solidFill>
                <a:latin typeface="Calibri" pitchFamily="34" charset="0"/>
              </a:rPr>
            </a:br>
            <a:r>
              <a:rPr lang="en-US" altLang="en-US" b="1" dirty="0">
                <a:solidFill>
                  <a:srgbClr val="FFFFFF"/>
                </a:solidFill>
                <a:latin typeface="Calibri" pitchFamily="34" charset="0"/>
              </a:rPr>
              <a:t> </a:t>
            </a:r>
            <a:br>
              <a:rPr lang="en-US" altLang="en-US" sz="3600" b="1" dirty="0">
                <a:solidFill>
                  <a:srgbClr val="FFFFFF"/>
                </a:solidFill>
                <a:latin typeface="Calibri" pitchFamily="34" charset="0"/>
              </a:rPr>
            </a:br>
            <a:endParaRPr lang="en-US" altLang="en-US" sz="3600" b="1" dirty="0">
              <a:solidFill>
                <a:schemeClr val="bg1"/>
              </a:solidFill>
            </a:endParaRPr>
          </a:p>
        </p:txBody>
      </p:sp>
      <p:sp>
        <p:nvSpPr>
          <p:cNvPr id="94211" name="Rectangle 3"/>
          <p:cNvSpPr>
            <a:spLocks noGrp="1"/>
          </p:cNvSpPr>
          <p:nvPr>
            <p:ph idx="1"/>
          </p:nvPr>
        </p:nvSpPr>
        <p:spPr>
          <a:xfrm>
            <a:off x="303212" y="1481140"/>
            <a:ext cx="11353799" cy="5032375"/>
          </a:xfrm>
        </p:spPr>
        <p:txBody>
          <a:bodyPr/>
          <a:lstStyle/>
          <a:p>
            <a:pPr algn="ctr" eaLnBrk="1" hangingPunct="1">
              <a:buFontTx/>
              <a:buNone/>
            </a:pPr>
            <a:endParaRPr lang="en-US" altLang="en-US" sz="1600" b="1" dirty="0">
              <a:solidFill>
                <a:schemeClr val="accent3">
                  <a:lumMod val="50000"/>
                </a:schemeClr>
              </a:solidFill>
            </a:endParaRPr>
          </a:p>
          <a:p>
            <a:pPr marL="0" indent="0">
              <a:buNone/>
            </a:pPr>
            <a:r>
              <a:rPr lang="en-US" altLang="en-US" sz="3200" dirty="0"/>
              <a:t>How do you know when a major life activity is substantially limited?</a:t>
            </a:r>
          </a:p>
          <a:p>
            <a:pPr marL="0" indent="0">
              <a:buNone/>
            </a:pPr>
            <a:endParaRPr lang="en-US" altLang="en-US" sz="3200" b="1" dirty="0"/>
          </a:p>
          <a:p>
            <a:pPr eaLnBrk="1" hangingPunct="1"/>
            <a:r>
              <a:rPr lang="en-US" altLang="en-US" sz="3200" dirty="0"/>
              <a:t>Compare the major life activity with</a:t>
            </a:r>
            <a:r>
              <a:rPr lang="en-US" altLang="en-US" sz="3200" b="1" dirty="0"/>
              <a:t> most people </a:t>
            </a:r>
            <a:r>
              <a:rPr lang="en-US" altLang="en-US" sz="3200" dirty="0"/>
              <a:t>in the general population</a:t>
            </a:r>
          </a:p>
          <a:p>
            <a:pPr eaLnBrk="1" hangingPunct="1">
              <a:buFontTx/>
              <a:buChar char="•"/>
            </a:pPr>
            <a:r>
              <a:rPr lang="en-US" altLang="en-US" sz="3200" dirty="0"/>
              <a:t>Definition of disability should not require extensive analysis</a:t>
            </a:r>
          </a:p>
          <a:p>
            <a:pPr eaLnBrk="1" hangingPunct="1">
              <a:buFontTx/>
              <a:buChar char="•"/>
            </a:pPr>
            <a:r>
              <a:rPr lang="en-US" altLang="en-US" sz="3200" dirty="0"/>
              <a:t>Congress wants broad coverage</a:t>
            </a:r>
          </a:p>
          <a:p>
            <a:pPr eaLnBrk="1" hangingPunct="1">
              <a:buFontTx/>
              <a:buChar char="•"/>
            </a:pPr>
            <a:endParaRPr lang="en-US" altLang="en-US" dirty="0">
              <a:solidFill>
                <a:schemeClr val="accent3">
                  <a:lumMod val="50000"/>
                </a:schemeClr>
              </a:solidFill>
            </a:endParaRPr>
          </a:p>
          <a:p>
            <a:pPr marL="0" indent="0">
              <a:buNone/>
            </a:pPr>
            <a:endParaRPr lang="en-US" altLang="en-US" dirty="0">
              <a:solidFill>
                <a:schemeClr val="accent3">
                  <a:lumMod val="50000"/>
                </a:schemeClr>
              </a:solidFill>
            </a:endParaRPr>
          </a:p>
          <a:p>
            <a:endParaRPr lang="en-US" altLang="en-US" dirty="0"/>
          </a:p>
        </p:txBody>
      </p:sp>
      <p:sp>
        <p:nvSpPr>
          <p:cNvPr id="11" name="Slide Number Placeholder 7"/>
          <p:cNvSpPr>
            <a:spLocks noGrp="1"/>
          </p:cNvSpPr>
          <p:nvPr>
            <p:ph type="sldNum" sz="quarter" idx="12"/>
          </p:nvPr>
        </p:nvSpPr>
        <p:spPr>
          <a:xfrm>
            <a:off x="8285162" y="6356353"/>
            <a:ext cx="2133600" cy="365125"/>
          </a:xfrm>
        </p:spPr>
        <p:txBody>
          <a:bodyPr/>
          <a:lstStyle/>
          <a:p>
            <a:pPr>
              <a:defRPr/>
            </a:pPr>
            <a:fld id="{2C40C733-B524-41CB-B6D2-E00978573A13}" type="slidenum">
              <a:rPr lang="en-US" sz="1200"/>
              <a:pPr>
                <a:defRPr/>
              </a:pPr>
              <a:t>8</a:t>
            </a:fld>
            <a:endParaRPr lang="en-US" sz="2000" dirty="0"/>
          </a:p>
        </p:txBody>
      </p:sp>
      <p:sp>
        <p:nvSpPr>
          <p:cNvPr id="3" name="Rectangle 2"/>
          <p:cNvSpPr/>
          <p:nvPr/>
        </p:nvSpPr>
        <p:spPr>
          <a:xfrm>
            <a:off x="3284536" y="980789"/>
            <a:ext cx="5391150" cy="646331"/>
          </a:xfrm>
          <a:prstGeom prst="rect">
            <a:avLst/>
          </a:prstGeom>
        </p:spPr>
        <p:txBody>
          <a:bodyPr wrap="square">
            <a:spAutoFit/>
          </a:bodyPr>
          <a:lstStyle/>
          <a:p>
            <a:pPr algn="ctr" eaLnBrk="1" hangingPunct="1">
              <a:buFontTx/>
              <a:buNone/>
            </a:pPr>
            <a:r>
              <a:rPr lang="en-US" altLang="en-US" sz="3600" b="1" dirty="0"/>
              <a:t>Substantial Limitation</a:t>
            </a:r>
          </a:p>
        </p:txBody>
      </p:sp>
    </p:spTree>
    <p:extLst>
      <p:ext uri="{BB962C8B-B14F-4D97-AF65-F5344CB8AC3E}">
        <p14:creationId xmlns:p14="http://schemas.microsoft.com/office/powerpoint/2010/main" val="337225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365129"/>
            <a:ext cx="8362950" cy="1325563"/>
          </a:xfrm>
        </p:spPr>
        <p:txBody>
          <a:bodyPr>
            <a:noAutofit/>
          </a:bodyPr>
          <a:lstStyle/>
          <a:p>
            <a:pPr algn="ctr"/>
            <a:br>
              <a:rPr lang="en-US" sz="3600" b="1" dirty="0">
                <a:latin typeface="+mn-lt"/>
              </a:rPr>
            </a:br>
            <a:r>
              <a:rPr lang="en-US" sz="3600" b="1" dirty="0">
                <a:latin typeface="+mn-lt"/>
              </a:rPr>
              <a:t>Associational Discrimination</a:t>
            </a:r>
          </a:p>
        </p:txBody>
      </p:sp>
      <p:sp>
        <p:nvSpPr>
          <p:cNvPr id="3" name="Content Placeholder 2"/>
          <p:cNvSpPr>
            <a:spLocks noGrp="1"/>
          </p:cNvSpPr>
          <p:nvPr>
            <p:ph idx="1"/>
          </p:nvPr>
        </p:nvSpPr>
        <p:spPr>
          <a:xfrm>
            <a:off x="303212" y="1690692"/>
            <a:ext cx="11506200" cy="4664387"/>
          </a:xfrm>
        </p:spPr>
        <p:txBody>
          <a:bodyPr>
            <a:normAutofit/>
          </a:bodyPr>
          <a:lstStyle/>
          <a:p>
            <a:pPr marL="0" indent="0">
              <a:buNone/>
            </a:pPr>
            <a:r>
              <a:rPr lang="en-US" sz="3200" dirty="0"/>
              <a:t>An individual who is “associated” with a person with a disability (e.g., family member, spouse, domestic partner, etc.) is also protected from discrimination.</a:t>
            </a:r>
          </a:p>
          <a:p>
            <a:pPr>
              <a:buNone/>
            </a:pPr>
            <a:endParaRPr lang="en-US" sz="3200" dirty="0">
              <a:latin typeface="+mj-lt"/>
            </a:endParaRP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9</a:t>
            </a:fld>
            <a:endParaRPr kumimoji="0" lang="en-US"/>
          </a:p>
        </p:txBody>
      </p:sp>
      <p:pic>
        <p:nvPicPr>
          <p:cNvPr id="5" name="Picture 4" descr="Family - mother, father, girl and boy">
            <a:extLst>
              <a:ext uri="{FF2B5EF4-FFF2-40B4-BE49-F238E27FC236}">
                <a16:creationId xmlns:a16="http://schemas.microsoft.com/office/drawing/2014/main" id="{AC56D74B-D8F0-4B56-A779-B81F7339273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19042" y="3071816"/>
            <a:ext cx="5474490" cy="3649660"/>
          </a:xfrm>
          <a:prstGeom prst="rect">
            <a:avLst/>
          </a:prstGeom>
        </p:spPr>
      </p:pic>
      <p:sp>
        <p:nvSpPr>
          <p:cNvPr id="6" name="TextBox 5">
            <a:extLst>
              <a:ext uri="{FF2B5EF4-FFF2-40B4-BE49-F238E27FC236}">
                <a16:creationId xmlns:a16="http://schemas.microsoft.com/office/drawing/2014/main" id="{76D3A9C3-EC90-4536-B4F6-8C8870342FAD}"/>
              </a:ext>
            </a:extLst>
          </p:cNvPr>
          <p:cNvSpPr txBox="1"/>
          <p:nvPr/>
        </p:nvSpPr>
        <p:spPr>
          <a:xfrm>
            <a:off x="3606002" y="7043112"/>
            <a:ext cx="5829300" cy="230832"/>
          </a:xfrm>
          <a:prstGeom prst="rect">
            <a:avLst/>
          </a:prstGeom>
          <a:noFill/>
        </p:spPr>
        <p:txBody>
          <a:bodyPr wrap="square" rtlCol="0">
            <a:spAutoFit/>
          </a:bodyPr>
          <a:lstStyle/>
          <a:p>
            <a:r>
              <a:rPr lang="en-US" sz="900">
                <a:hlinkClick r:id="rId4" tooltip="http://2012books.lardbucket.org/books/a-primer-on-social-problems/s13-the-changing-family.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224999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2465</TotalTime>
  <Words>4376</Words>
  <Application>Microsoft Office PowerPoint</Application>
  <PresentationFormat>Custom</PresentationFormat>
  <Paragraphs>457</Paragraphs>
  <Slides>55</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Arial</vt:lpstr>
      <vt:lpstr>Calibri</vt:lpstr>
      <vt:lpstr>Calibri Light</vt:lpstr>
      <vt:lpstr>Courier New</vt:lpstr>
      <vt:lpstr>Euphemia</vt:lpstr>
      <vt:lpstr>Wingdings</vt:lpstr>
      <vt:lpstr>Wingdings 3</vt:lpstr>
      <vt:lpstr>Office Theme</vt:lpstr>
      <vt:lpstr>1_Office Theme</vt:lpstr>
      <vt:lpstr>  Health Care and the ADA: Including People With Disabilities  ADA National Network Learning Session  “Opioid Use Disorder and the Americans with Disabilities Act in  Health Care Settings”  The Session is Scheduled to begin at 2:30 pm ET   Telephone Option:  805-309-2350 Access Code: 5552153 (not a toll free #) Local numbers can be found at: http://adapresentations.org/local_numbers.php Real-time captioning can be accessed by choosing the        icon in the Audio &amp; Video panel.         The content and materials of this session are the property of  the ADA National Network and the presenters and cannot be used and/or distributed without permission.  For permission to use training content or obtain copies of materials used as part of this program please contact adatech@adapacific.org </vt:lpstr>
      <vt:lpstr>  Opioid Use and Treatment</vt:lpstr>
      <vt:lpstr>  Access to Health Care:  Definition of Disability </vt:lpstr>
      <vt:lpstr>  3- Prong Definition of Disability</vt:lpstr>
      <vt:lpstr>Major Life Activities Examples</vt:lpstr>
      <vt:lpstr>Major Bodily Functions Can = Major Life Activities</vt:lpstr>
      <vt:lpstr>PowerPoint Presentation</vt:lpstr>
      <vt:lpstr>    </vt:lpstr>
      <vt:lpstr> Associational Discrimination</vt:lpstr>
      <vt:lpstr>Impairments that Are Episodic or in Remission</vt:lpstr>
      <vt:lpstr>Record of an Impairment</vt:lpstr>
      <vt:lpstr>Regarded as Having an Impairment</vt:lpstr>
      <vt:lpstr>PowerPoint Presentation</vt:lpstr>
      <vt:lpstr>Illegal Use of Drugs</vt:lpstr>
      <vt:lpstr>PowerPoint Presentation</vt:lpstr>
      <vt:lpstr>PowerPoint Presentation</vt:lpstr>
      <vt:lpstr>PowerPoint Presentation</vt:lpstr>
      <vt:lpstr>PowerPoint Presentation</vt:lpstr>
      <vt:lpstr>PowerPoint Presentation</vt:lpstr>
      <vt:lpstr>  Access to Health Care:  ADA and Employment </vt:lpstr>
      <vt:lpstr>Nondiscrimination in Employment</vt:lpstr>
      <vt:lpstr>Unlawful Medical/Disability Inquiries in Employment</vt:lpstr>
      <vt:lpstr>Unlawful Medical/Disability Inquiries in Employment</vt:lpstr>
      <vt:lpstr>Case Example: EEOC v. Appalachian Woods, Inc. </vt:lpstr>
      <vt:lpstr>Case Example: EEOC v. Steel Painters, LLC</vt:lpstr>
      <vt:lpstr>PowerPoint Presentation</vt:lpstr>
      <vt:lpstr>  Access to Health Care:  Prohibited Discrimination under ADA Titles II and III </vt:lpstr>
      <vt:lpstr>General Nondiscrimination</vt:lpstr>
      <vt:lpstr>Settlement Example: Selma Medical Associates, Inc. </vt:lpstr>
      <vt:lpstr>Settlement Example: Selma Medical Associates, Inc. </vt:lpstr>
      <vt:lpstr>Settlement Example: Charlwell Operating, LLC</vt:lpstr>
      <vt:lpstr>Policy Modification Requirements </vt:lpstr>
      <vt:lpstr>PowerPoint Presentation</vt:lpstr>
      <vt:lpstr>PowerPoint Presentation</vt:lpstr>
      <vt:lpstr>  Access to Health Care:  Modification of Policy: Service Animals </vt:lpstr>
      <vt:lpstr>Modifying No Pet Policies</vt:lpstr>
      <vt:lpstr>Service Animal Definition</vt:lpstr>
      <vt:lpstr>Is Emotional Support Considered “Work” or a “Task”?   </vt:lpstr>
      <vt:lpstr>What Can You Ask?</vt:lpstr>
      <vt:lpstr>Service Animal Control</vt:lpstr>
      <vt:lpstr>Service Animal Conduct</vt:lpstr>
      <vt:lpstr>Service Animals In Training</vt:lpstr>
      <vt:lpstr>Service Animals in Recovery Programs</vt:lpstr>
      <vt:lpstr>Defenses for Service Animals</vt:lpstr>
      <vt:lpstr>  Access to Health Care:  Effective Communication </vt:lpstr>
      <vt:lpstr>Effective Communication</vt:lpstr>
      <vt:lpstr>Auxiliary Aids and Services Examples</vt:lpstr>
      <vt:lpstr>Determining Auxiliary Aid or Service</vt:lpstr>
      <vt:lpstr>PowerPoint Presentation</vt:lpstr>
      <vt:lpstr>PowerPoint Presentation</vt:lpstr>
      <vt:lpstr>  Access to Health Care:  Resources </vt:lpstr>
      <vt:lpstr>Where to File an ADA Complaint</vt:lpstr>
      <vt:lpstr>ADANN Health Care Resources </vt:lpstr>
      <vt:lpstr>Barrier-Free Health Care Initiative (DOJ)</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Institute of Architects San Mateo County Chapter</dc:title>
  <dc:creator>Jan Garrett</dc:creator>
  <cp:lastModifiedBy>Jan Garrett</cp:lastModifiedBy>
  <cp:revision>169</cp:revision>
  <dcterms:created xsi:type="dcterms:W3CDTF">2018-08-03T14:34:51Z</dcterms:created>
  <dcterms:modified xsi:type="dcterms:W3CDTF">2019-08-05T00:58:02Z</dcterms:modified>
</cp:coreProperties>
</file>